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1"/>
  </p:notesMasterIdLst>
  <p:sldIdLst>
    <p:sldId id="256" r:id="rId5"/>
    <p:sldId id="303" r:id="rId6"/>
    <p:sldId id="348" r:id="rId7"/>
    <p:sldId id="272" r:id="rId8"/>
    <p:sldId id="330" r:id="rId9"/>
    <p:sldId id="332" r:id="rId10"/>
    <p:sldId id="363" r:id="rId11"/>
    <p:sldId id="306" r:id="rId12"/>
    <p:sldId id="352" r:id="rId13"/>
    <p:sldId id="310" r:id="rId14"/>
    <p:sldId id="307" r:id="rId15"/>
    <p:sldId id="308" r:id="rId16"/>
    <p:sldId id="313" r:id="rId17"/>
    <p:sldId id="317" r:id="rId18"/>
    <p:sldId id="315" r:id="rId19"/>
    <p:sldId id="312" r:id="rId20"/>
    <p:sldId id="319" r:id="rId21"/>
    <p:sldId id="321" r:id="rId22"/>
    <p:sldId id="309" r:id="rId23"/>
    <p:sldId id="323" r:id="rId24"/>
    <p:sldId id="327" r:id="rId25"/>
    <p:sldId id="261" r:id="rId26"/>
    <p:sldId id="279" r:id="rId27"/>
    <p:sldId id="280" r:id="rId28"/>
    <p:sldId id="281" r:id="rId29"/>
    <p:sldId id="282" r:id="rId30"/>
    <p:sldId id="283" r:id="rId31"/>
    <p:sldId id="286" r:id="rId32"/>
    <p:sldId id="287" r:id="rId33"/>
    <p:sldId id="288" r:id="rId34"/>
    <p:sldId id="289" r:id="rId35"/>
    <p:sldId id="291" r:id="rId36"/>
    <p:sldId id="295" r:id="rId37"/>
    <p:sldId id="296" r:id="rId38"/>
    <p:sldId id="338" r:id="rId39"/>
    <p:sldId id="351" r:id="rId40"/>
    <p:sldId id="353" r:id="rId41"/>
    <p:sldId id="354" r:id="rId42"/>
    <p:sldId id="355" r:id="rId43"/>
    <p:sldId id="357" r:id="rId44"/>
    <p:sldId id="356" r:id="rId45"/>
    <p:sldId id="358" r:id="rId46"/>
    <p:sldId id="360" r:id="rId47"/>
    <p:sldId id="359" r:id="rId48"/>
    <p:sldId id="361" r:id="rId49"/>
    <p:sldId id="362" r:id="rId50"/>
  </p:sldIdLst>
  <p:sldSz cx="12192000" cy="6858000"/>
  <p:notesSz cx="679767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1F6412-D64C-4764-BE37-61ABA41DB0F4}">
          <p14:sldIdLst>
            <p14:sldId id="256"/>
            <p14:sldId id="303"/>
            <p14:sldId id="348"/>
            <p14:sldId id="272"/>
            <p14:sldId id="330"/>
            <p14:sldId id="332"/>
            <p14:sldId id="363"/>
            <p14:sldId id="306"/>
            <p14:sldId id="352"/>
            <p14:sldId id="310"/>
            <p14:sldId id="307"/>
            <p14:sldId id="308"/>
            <p14:sldId id="313"/>
            <p14:sldId id="317"/>
            <p14:sldId id="315"/>
            <p14:sldId id="312"/>
            <p14:sldId id="319"/>
            <p14:sldId id="321"/>
            <p14:sldId id="309"/>
            <p14:sldId id="323"/>
            <p14:sldId id="327"/>
            <p14:sldId id="261"/>
            <p14:sldId id="279"/>
            <p14:sldId id="280"/>
            <p14:sldId id="281"/>
            <p14:sldId id="282"/>
            <p14:sldId id="283"/>
            <p14:sldId id="286"/>
            <p14:sldId id="287"/>
            <p14:sldId id="288"/>
            <p14:sldId id="289"/>
            <p14:sldId id="291"/>
            <p14:sldId id="295"/>
            <p14:sldId id="296"/>
            <p14:sldId id="338"/>
          </p14:sldIdLst>
        </p14:section>
        <p14:section name="Untitled Section" id="{624FF8EB-1259-4D25-BC49-2058C454CD88}">
          <p14:sldIdLst>
            <p14:sldId id="351"/>
            <p14:sldId id="353"/>
            <p14:sldId id="354"/>
            <p14:sldId id="355"/>
            <p14:sldId id="357"/>
            <p14:sldId id="356"/>
            <p14:sldId id="358"/>
            <p14:sldId id="360"/>
            <p14:sldId id="359"/>
            <p14:sldId id="361"/>
            <p14:sldId id="3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09DE66-4EA7-2079-6208-A9A58B3D81EA}" name="Jenny Dolan" initials="JD" userId="Jenny Dolan" providerId="None"/>
  <p188:author id="{CC96708B-1C85-DD93-7313-3B77DAAF589D}" name="Diane Duggan (ELC)" initials="DD" userId="S::Diane.Duggan@electoralcommission.ie::675a4312-26a4-4363-8b3c-01c29d5ffc1f" providerId="AD"/>
  <p188:author id="{CA9982B2-5994-A5CE-A66F-851F5B6C37EB}" name="Sean Garvey (ELC)" initials="SG" userId="S::Sean.Garvey@electoralcommission.ie::ef5f3faf-feb7-40fe-9d72-96e22340f1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9AD"/>
    <a:srgbClr val="004F9F"/>
    <a:srgbClr val="E5A812"/>
    <a:srgbClr val="F4DB9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78" d="100"/>
          <a:sy n="78" d="100"/>
        </p:scale>
        <p:origin x="878" y="72"/>
      </p:cViewPr>
      <p:guideLst/>
    </p:cSldViewPr>
  </p:slideViewPr>
  <p:notesTextViewPr>
    <p:cViewPr>
      <p:scale>
        <a:sx n="3" d="2"/>
        <a:sy n="3" d="2"/>
      </p:scale>
      <p:origin x="0" y="0"/>
    </p:cViewPr>
  </p:notesTextViewPr>
  <p:notesViewPr>
    <p:cSldViewPr snapToGrid="0">
      <p:cViewPr varScale="1">
        <p:scale>
          <a:sx n="59" d="100"/>
          <a:sy n="59" d="100"/>
        </p:scale>
        <p:origin x="3235"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2.svg"/></Relationships>
</file>

<file path=ppt/diagrams/_rels/data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6.svg"/><Relationship Id="rId4" Type="http://schemas.openxmlformats.org/officeDocument/2006/relationships/image" Target="../media/image4.svg"/><Relationship Id="rId9"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6.svg"/><Relationship Id="rId4" Type="http://schemas.openxmlformats.org/officeDocument/2006/relationships/image" Target="../media/image4.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F4ED3D-B59F-451D-9A1D-846829E012B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3AE3BCF-9456-45E7-B9EC-A858B4173910}">
      <dgm:prSet/>
      <dgm:spPr/>
      <dgm:t>
        <a:bodyPr/>
        <a:lstStyle/>
        <a:p>
          <a:pPr>
            <a:lnSpc>
              <a:spcPct val="100000"/>
            </a:lnSpc>
          </a:pPr>
          <a:r>
            <a:rPr lang="en-IE" b="1" dirty="0"/>
            <a:t>Irish voters are now entitled to full and complete transparency when it comes to Political Advertising, and there is a legal obligation on all stakeholders to ensure that they get it.</a:t>
          </a:r>
          <a:endParaRPr lang="en-US" dirty="0"/>
        </a:p>
      </dgm:t>
    </dgm:pt>
    <dgm:pt modelId="{27252EAC-D4B0-4329-9321-44CF287D0BB1}" type="parTrans" cxnId="{4F92B3CF-390F-47A0-820F-109719D21A6D}">
      <dgm:prSet/>
      <dgm:spPr/>
      <dgm:t>
        <a:bodyPr/>
        <a:lstStyle/>
        <a:p>
          <a:endParaRPr lang="en-US"/>
        </a:p>
      </dgm:t>
    </dgm:pt>
    <dgm:pt modelId="{BD0CEE9A-970D-47D3-992F-AFA4545E47A2}" type="sibTrans" cxnId="{4F92B3CF-390F-47A0-820F-109719D21A6D}">
      <dgm:prSet/>
      <dgm:spPr/>
      <dgm:t>
        <a:bodyPr/>
        <a:lstStyle/>
        <a:p>
          <a:endParaRPr lang="en-US"/>
        </a:p>
      </dgm:t>
    </dgm:pt>
    <dgm:pt modelId="{76570261-E6D8-4323-8C16-DC267A29E823}">
      <dgm:prSet/>
      <dgm:spPr/>
      <dgm:t>
        <a:bodyPr/>
        <a:lstStyle/>
        <a:p>
          <a:pPr>
            <a:lnSpc>
              <a:spcPct val="100000"/>
            </a:lnSpc>
          </a:pPr>
          <a:r>
            <a:rPr lang="en-IE" b="1" dirty="0"/>
            <a:t>The TTPA Regulation came into full effect in October 2025, and its provisions will apply to all political advertising (in relation to Electoral events or otherwise) in Ireland from now on, including the upcoming Bye-Elections in Dublin Central and Galway West.</a:t>
          </a:r>
          <a:endParaRPr lang="en-US" dirty="0"/>
        </a:p>
      </dgm:t>
    </dgm:pt>
    <dgm:pt modelId="{6687155D-0B80-4355-B055-1BFC2FDBD954}" type="parTrans" cxnId="{0DE87C74-E571-4836-90DA-6B21135DA355}">
      <dgm:prSet/>
      <dgm:spPr/>
      <dgm:t>
        <a:bodyPr/>
        <a:lstStyle/>
        <a:p>
          <a:endParaRPr lang="en-US"/>
        </a:p>
      </dgm:t>
    </dgm:pt>
    <dgm:pt modelId="{431E9551-8FE8-495E-9D15-9B64F47AB46D}" type="sibTrans" cxnId="{0DE87C74-E571-4836-90DA-6B21135DA355}">
      <dgm:prSet/>
      <dgm:spPr/>
      <dgm:t>
        <a:bodyPr/>
        <a:lstStyle/>
        <a:p>
          <a:endParaRPr lang="en-US"/>
        </a:p>
      </dgm:t>
    </dgm:pt>
    <dgm:pt modelId="{6F514D32-7914-46A0-99E8-A1EDF3F50776}">
      <dgm:prSet/>
      <dgm:spPr/>
      <dgm:t>
        <a:bodyPr/>
        <a:lstStyle/>
        <a:p>
          <a:pPr>
            <a:lnSpc>
              <a:spcPct val="100000"/>
            </a:lnSpc>
          </a:pPr>
          <a:r>
            <a:rPr lang="en-IE" b="1" dirty="0"/>
            <a:t>This presentation will set out what the TTPA Regulation says, what it means for relevant stakeholders who buy, supply and distribute political advertising, and what will happen if the provisions of the Regulation are breached.</a:t>
          </a:r>
          <a:endParaRPr lang="en-US" dirty="0"/>
        </a:p>
      </dgm:t>
    </dgm:pt>
    <dgm:pt modelId="{9EFCB767-5632-4B63-A39E-C697A8CC2D10}" type="parTrans" cxnId="{7C73A455-3253-404B-AAC4-71FB9072A9CA}">
      <dgm:prSet/>
      <dgm:spPr/>
      <dgm:t>
        <a:bodyPr/>
        <a:lstStyle/>
        <a:p>
          <a:endParaRPr lang="en-US"/>
        </a:p>
      </dgm:t>
    </dgm:pt>
    <dgm:pt modelId="{F853A814-612F-478B-AC77-A3AE4B035705}" type="sibTrans" cxnId="{7C73A455-3253-404B-AAC4-71FB9072A9CA}">
      <dgm:prSet/>
      <dgm:spPr/>
      <dgm:t>
        <a:bodyPr/>
        <a:lstStyle/>
        <a:p>
          <a:endParaRPr lang="en-US"/>
        </a:p>
      </dgm:t>
    </dgm:pt>
    <dgm:pt modelId="{A10FDB6B-AF57-4C52-B37C-46A4ED891396}" type="pres">
      <dgm:prSet presAssocID="{C4F4ED3D-B59F-451D-9A1D-846829E012B7}" presName="root" presStyleCnt="0">
        <dgm:presLayoutVars>
          <dgm:dir/>
          <dgm:resizeHandles val="exact"/>
        </dgm:presLayoutVars>
      </dgm:prSet>
      <dgm:spPr/>
    </dgm:pt>
    <dgm:pt modelId="{52072AB7-5A80-44E0-8FE1-57C6446D51B4}" type="pres">
      <dgm:prSet presAssocID="{33AE3BCF-9456-45E7-B9EC-A858B4173910}" presName="compNode" presStyleCnt="0"/>
      <dgm:spPr/>
    </dgm:pt>
    <dgm:pt modelId="{D32B472D-789D-4874-84B3-9712F4DC9784}" type="pres">
      <dgm:prSet presAssocID="{33AE3BCF-9456-45E7-B9EC-A858B4173910}" presName="bgRect" presStyleLbl="bgShp" presStyleIdx="0" presStyleCnt="3"/>
      <dgm:spPr/>
    </dgm:pt>
    <dgm:pt modelId="{CFC9B140-74D4-40F3-9EAA-A19B0A19D573}" type="pres">
      <dgm:prSet presAssocID="{33AE3BCF-9456-45E7-B9EC-A858B41739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CBB1BBD4-1BFA-4B76-852B-20ED37925384}" type="pres">
      <dgm:prSet presAssocID="{33AE3BCF-9456-45E7-B9EC-A858B4173910}" presName="spaceRect" presStyleCnt="0"/>
      <dgm:spPr/>
    </dgm:pt>
    <dgm:pt modelId="{E8BE1A99-7A59-45CB-B909-0B698A208C6E}" type="pres">
      <dgm:prSet presAssocID="{33AE3BCF-9456-45E7-B9EC-A858B4173910}" presName="parTx" presStyleLbl="revTx" presStyleIdx="0" presStyleCnt="3">
        <dgm:presLayoutVars>
          <dgm:chMax val="0"/>
          <dgm:chPref val="0"/>
        </dgm:presLayoutVars>
      </dgm:prSet>
      <dgm:spPr/>
    </dgm:pt>
    <dgm:pt modelId="{51EE6C22-71B2-47A8-BD64-247A47F88EE2}" type="pres">
      <dgm:prSet presAssocID="{BD0CEE9A-970D-47D3-992F-AFA4545E47A2}" presName="sibTrans" presStyleCnt="0"/>
      <dgm:spPr/>
    </dgm:pt>
    <dgm:pt modelId="{42202823-B993-49CC-B50F-0C75BD7ACED7}" type="pres">
      <dgm:prSet presAssocID="{76570261-E6D8-4323-8C16-DC267A29E823}" presName="compNode" presStyleCnt="0"/>
      <dgm:spPr/>
    </dgm:pt>
    <dgm:pt modelId="{443FD3C6-28EA-4FED-94F1-78FE7F6DB379}" type="pres">
      <dgm:prSet presAssocID="{76570261-E6D8-4323-8C16-DC267A29E823}" presName="bgRect" presStyleLbl="bgShp" presStyleIdx="1" presStyleCnt="3"/>
      <dgm:spPr/>
    </dgm:pt>
    <dgm:pt modelId="{A9434A47-45F1-48B3-A5FB-ACEDF394F705}" type="pres">
      <dgm:prSet presAssocID="{76570261-E6D8-4323-8C16-DC267A29E8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ecturer"/>
        </a:ext>
      </dgm:extLst>
    </dgm:pt>
    <dgm:pt modelId="{50C3F349-9402-45B7-948D-220C7EDDC296}" type="pres">
      <dgm:prSet presAssocID="{76570261-E6D8-4323-8C16-DC267A29E823}" presName="spaceRect" presStyleCnt="0"/>
      <dgm:spPr/>
    </dgm:pt>
    <dgm:pt modelId="{3F126AA5-2403-4D8A-8457-C3DD62CE0F5B}" type="pres">
      <dgm:prSet presAssocID="{76570261-E6D8-4323-8C16-DC267A29E823}" presName="parTx" presStyleLbl="revTx" presStyleIdx="1" presStyleCnt="3">
        <dgm:presLayoutVars>
          <dgm:chMax val="0"/>
          <dgm:chPref val="0"/>
        </dgm:presLayoutVars>
      </dgm:prSet>
      <dgm:spPr/>
    </dgm:pt>
    <dgm:pt modelId="{56AFB821-5222-43AB-8FCF-D11B82063120}" type="pres">
      <dgm:prSet presAssocID="{431E9551-8FE8-495E-9D15-9B64F47AB46D}" presName="sibTrans" presStyleCnt="0"/>
      <dgm:spPr/>
    </dgm:pt>
    <dgm:pt modelId="{BECB8A25-0E73-4CF5-B1C1-4B255E7C0B56}" type="pres">
      <dgm:prSet presAssocID="{6F514D32-7914-46A0-99E8-A1EDF3F50776}" presName="compNode" presStyleCnt="0"/>
      <dgm:spPr/>
    </dgm:pt>
    <dgm:pt modelId="{0C09126B-64A6-4487-81C9-3FB33B9BDF27}" type="pres">
      <dgm:prSet presAssocID="{6F514D32-7914-46A0-99E8-A1EDF3F50776}" presName="bgRect" presStyleLbl="bgShp" presStyleIdx="2" presStyleCnt="3"/>
      <dgm:spPr/>
    </dgm:pt>
    <dgm:pt modelId="{B68552F0-D52B-4714-953B-7E35E675312A}" type="pres">
      <dgm:prSet presAssocID="{6F514D32-7914-46A0-99E8-A1EDF3F507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4296DC23-E442-425E-A83F-DF5A69051F0F}" type="pres">
      <dgm:prSet presAssocID="{6F514D32-7914-46A0-99E8-A1EDF3F50776}" presName="spaceRect" presStyleCnt="0"/>
      <dgm:spPr/>
    </dgm:pt>
    <dgm:pt modelId="{05BC0612-597E-458A-83EF-2F98D5A1F2A5}" type="pres">
      <dgm:prSet presAssocID="{6F514D32-7914-46A0-99E8-A1EDF3F50776}" presName="parTx" presStyleLbl="revTx" presStyleIdx="2" presStyleCnt="3">
        <dgm:presLayoutVars>
          <dgm:chMax val="0"/>
          <dgm:chPref val="0"/>
        </dgm:presLayoutVars>
      </dgm:prSet>
      <dgm:spPr/>
    </dgm:pt>
  </dgm:ptLst>
  <dgm:cxnLst>
    <dgm:cxn modelId="{BEDC2149-FB18-44FC-AB5B-DF902F4ACD59}" type="presOf" srcId="{33AE3BCF-9456-45E7-B9EC-A858B4173910}" destId="{E8BE1A99-7A59-45CB-B909-0B698A208C6E}" srcOrd="0" destOrd="0" presId="urn:microsoft.com/office/officeart/2018/2/layout/IconVerticalSolidList"/>
    <dgm:cxn modelId="{0DE87C74-E571-4836-90DA-6B21135DA355}" srcId="{C4F4ED3D-B59F-451D-9A1D-846829E012B7}" destId="{76570261-E6D8-4323-8C16-DC267A29E823}" srcOrd="1" destOrd="0" parTransId="{6687155D-0B80-4355-B055-1BFC2FDBD954}" sibTransId="{431E9551-8FE8-495E-9D15-9B64F47AB46D}"/>
    <dgm:cxn modelId="{7C73A455-3253-404B-AAC4-71FB9072A9CA}" srcId="{C4F4ED3D-B59F-451D-9A1D-846829E012B7}" destId="{6F514D32-7914-46A0-99E8-A1EDF3F50776}" srcOrd="2" destOrd="0" parTransId="{9EFCB767-5632-4B63-A39E-C697A8CC2D10}" sibTransId="{F853A814-612F-478B-AC77-A3AE4B035705}"/>
    <dgm:cxn modelId="{E024ADB9-A665-4B64-9823-757CDB6B5829}" type="presOf" srcId="{76570261-E6D8-4323-8C16-DC267A29E823}" destId="{3F126AA5-2403-4D8A-8457-C3DD62CE0F5B}" srcOrd="0" destOrd="0" presId="urn:microsoft.com/office/officeart/2018/2/layout/IconVerticalSolidList"/>
    <dgm:cxn modelId="{3A67CDC4-514F-438C-8C78-3AFE2BB7BF12}" type="presOf" srcId="{C4F4ED3D-B59F-451D-9A1D-846829E012B7}" destId="{A10FDB6B-AF57-4C52-B37C-46A4ED891396}" srcOrd="0" destOrd="0" presId="urn:microsoft.com/office/officeart/2018/2/layout/IconVerticalSolidList"/>
    <dgm:cxn modelId="{4F92B3CF-390F-47A0-820F-109719D21A6D}" srcId="{C4F4ED3D-B59F-451D-9A1D-846829E012B7}" destId="{33AE3BCF-9456-45E7-B9EC-A858B4173910}" srcOrd="0" destOrd="0" parTransId="{27252EAC-D4B0-4329-9321-44CF287D0BB1}" sibTransId="{BD0CEE9A-970D-47D3-992F-AFA4545E47A2}"/>
    <dgm:cxn modelId="{9B2829EA-668A-4318-B133-7FC35F52E99C}" type="presOf" srcId="{6F514D32-7914-46A0-99E8-A1EDF3F50776}" destId="{05BC0612-597E-458A-83EF-2F98D5A1F2A5}" srcOrd="0" destOrd="0" presId="urn:microsoft.com/office/officeart/2018/2/layout/IconVerticalSolidList"/>
    <dgm:cxn modelId="{BC8474B4-ABE3-44D9-A076-996C34FE4F59}" type="presParOf" srcId="{A10FDB6B-AF57-4C52-B37C-46A4ED891396}" destId="{52072AB7-5A80-44E0-8FE1-57C6446D51B4}" srcOrd="0" destOrd="0" presId="urn:microsoft.com/office/officeart/2018/2/layout/IconVerticalSolidList"/>
    <dgm:cxn modelId="{EC00BE1C-3B40-4F8D-A15E-D07FBF495235}" type="presParOf" srcId="{52072AB7-5A80-44E0-8FE1-57C6446D51B4}" destId="{D32B472D-789D-4874-84B3-9712F4DC9784}" srcOrd="0" destOrd="0" presId="urn:microsoft.com/office/officeart/2018/2/layout/IconVerticalSolidList"/>
    <dgm:cxn modelId="{A40E015C-BFE4-4B78-BE7E-AC4761E109DB}" type="presParOf" srcId="{52072AB7-5A80-44E0-8FE1-57C6446D51B4}" destId="{CFC9B140-74D4-40F3-9EAA-A19B0A19D573}" srcOrd="1" destOrd="0" presId="urn:microsoft.com/office/officeart/2018/2/layout/IconVerticalSolidList"/>
    <dgm:cxn modelId="{7381C9F5-AC23-4DD3-AC73-88BEB143075E}" type="presParOf" srcId="{52072AB7-5A80-44E0-8FE1-57C6446D51B4}" destId="{CBB1BBD4-1BFA-4B76-852B-20ED37925384}" srcOrd="2" destOrd="0" presId="urn:microsoft.com/office/officeart/2018/2/layout/IconVerticalSolidList"/>
    <dgm:cxn modelId="{B8A60EDA-A4C1-42BE-BE54-F757499E534B}" type="presParOf" srcId="{52072AB7-5A80-44E0-8FE1-57C6446D51B4}" destId="{E8BE1A99-7A59-45CB-B909-0B698A208C6E}" srcOrd="3" destOrd="0" presId="urn:microsoft.com/office/officeart/2018/2/layout/IconVerticalSolidList"/>
    <dgm:cxn modelId="{146E5893-EF67-4D0D-8A58-DEE817141F52}" type="presParOf" srcId="{A10FDB6B-AF57-4C52-B37C-46A4ED891396}" destId="{51EE6C22-71B2-47A8-BD64-247A47F88EE2}" srcOrd="1" destOrd="0" presId="urn:microsoft.com/office/officeart/2018/2/layout/IconVerticalSolidList"/>
    <dgm:cxn modelId="{488055FB-106E-4AA6-8744-0C251EF7D59D}" type="presParOf" srcId="{A10FDB6B-AF57-4C52-B37C-46A4ED891396}" destId="{42202823-B993-49CC-B50F-0C75BD7ACED7}" srcOrd="2" destOrd="0" presId="urn:microsoft.com/office/officeart/2018/2/layout/IconVerticalSolidList"/>
    <dgm:cxn modelId="{DF971FE8-0876-47DE-968C-B6BF8F73CFFC}" type="presParOf" srcId="{42202823-B993-49CC-B50F-0C75BD7ACED7}" destId="{443FD3C6-28EA-4FED-94F1-78FE7F6DB379}" srcOrd="0" destOrd="0" presId="urn:microsoft.com/office/officeart/2018/2/layout/IconVerticalSolidList"/>
    <dgm:cxn modelId="{9B6A9782-F736-479C-80C3-3E8DD572F7B8}" type="presParOf" srcId="{42202823-B993-49CC-B50F-0C75BD7ACED7}" destId="{A9434A47-45F1-48B3-A5FB-ACEDF394F705}" srcOrd="1" destOrd="0" presId="urn:microsoft.com/office/officeart/2018/2/layout/IconVerticalSolidList"/>
    <dgm:cxn modelId="{A72582C3-5816-420F-B3AB-5A54951F41A2}" type="presParOf" srcId="{42202823-B993-49CC-B50F-0C75BD7ACED7}" destId="{50C3F349-9402-45B7-948D-220C7EDDC296}" srcOrd="2" destOrd="0" presId="urn:microsoft.com/office/officeart/2018/2/layout/IconVerticalSolidList"/>
    <dgm:cxn modelId="{7FFAE493-5060-4587-9FCA-7FA7123DB845}" type="presParOf" srcId="{42202823-B993-49CC-B50F-0C75BD7ACED7}" destId="{3F126AA5-2403-4D8A-8457-C3DD62CE0F5B}" srcOrd="3" destOrd="0" presId="urn:microsoft.com/office/officeart/2018/2/layout/IconVerticalSolidList"/>
    <dgm:cxn modelId="{AD3F1748-E4D7-46E4-BBB9-C2F63C1C5120}" type="presParOf" srcId="{A10FDB6B-AF57-4C52-B37C-46A4ED891396}" destId="{56AFB821-5222-43AB-8FCF-D11B82063120}" srcOrd="3" destOrd="0" presId="urn:microsoft.com/office/officeart/2018/2/layout/IconVerticalSolidList"/>
    <dgm:cxn modelId="{D26F0D64-DDD3-4406-8B91-B693C9179414}" type="presParOf" srcId="{A10FDB6B-AF57-4C52-B37C-46A4ED891396}" destId="{BECB8A25-0E73-4CF5-B1C1-4B255E7C0B56}" srcOrd="4" destOrd="0" presId="urn:microsoft.com/office/officeart/2018/2/layout/IconVerticalSolidList"/>
    <dgm:cxn modelId="{0CC112E2-43C4-424E-BB0F-602500F2A1A7}" type="presParOf" srcId="{BECB8A25-0E73-4CF5-B1C1-4B255E7C0B56}" destId="{0C09126B-64A6-4487-81C9-3FB33B9BDF27}" srcOrd="0" destOrd="0" presId="urn:microsoft.com/office/officeart/2018/2/layout/IconVerticalSolidList"/>
    <dgm:cxn modelId="{4BBDF8B7-2CD2-4F64-B88B-1AF6C8759AA1}" type="presParOf" srcId="{BECB8A25-0E73-4CF5-B1C1-4B255E7C0B56}" destId="{B68552F0-D52B-4714-953B-7E35E675312A}" srcOrd="1" destOrd="0" presId="urn:microsoft.com/office/officeart/2018/2/layout/IconVerticalSolidList"/>
    <dgm:cxn modelId="{44D21256-227C-47D1-8089-93BE4B4C96EC}" type="presParOf" srcId="{BECB8A25-0E73-4CF5-B1C1-4B255E7C0B56}" destId="{4296DC23-E442-425E-A83F-DF5A69051F0F}" srcOrd="2" destOrd="0" presId="urn:microsoft.com/office/officeart/2018/2/layout/IconVerticalSolidList"/>
    <dgm:cxn modelId="{750C7DA6-CC4E-484A-970C-E11C82C616B4}" type="presParOf" srcId="{BECB8A25-0E73-4CF5-B1C1-4B255E7C0B56}" destId="{05BC0612-597E-458A-83EF-2F98D5A1F2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E8440B-52C8-493C-8A4C-F657E3D2758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81B9DB5-5662-4E1B-B893-4F19045B7D8C}">
      <dgm:prSet/>
      <dgm:spPr/>
      <dgm:t>
        <a:bodyPr/>
        <a:lstStyle/>
        <a:p>
          <a:r>
            <a:rPr lang="en-IE" b="1" dirty="0"/>
            <a:t>Sponsors</a:t>
          </a:r>
          <a:r>
            <a:rPr lang="en-IE" dirty="0"/>
            <a:t>: defined as a “</a:t>
          </a:r>
          <a:r>
            <a:rPr lang="en-IE" i="1" dirty="0"/>
            <a:t>person on whose behalf a political advertisement is prepared, placed, promoted, published, delivered or disseminated</a:t>
          </a:r>
          <a:r>
            <a:rPr lang="en-IE" dirty="0"/>
            <a:t>” – can be political actors or an organisation paying for </a:t>
          </a:r>
          <a:r>
            <a:rPr lang="en-IE" i="0" dirty="0"/>
            <a:t>a political advertising service </a:t>
          </a:r>
          <a:r>
            <a:rPr lang="en-IE" dirty="0"/>
            <a:t>“</a:t>
          </a:r>
          <a:r>
            <a:rPr lang="en-IE" i="1" dirty="0"/>
            <a:t>liable and designed to influence the outcome of an election or referendum, voting behaviour or a legislative or regulatory process....”</a:t>
          </a:r>
          <a:endParaRPr lang="en-US" dirty="0"/>
        </a:p>
      </dgm:t>
    </dgm:pt>
    <dgm:pt modelId="{7B4BE8A7-C2B1-413B-9FC2-3F5B54E8E564}" type="parTrans" cxnId="{FE636747-9B84-4EDD-8092-2F5B6305614C}">
      <dgm:prSet/>
      <dgm:spPr/>
      <dgm:t>
        <a:bodyPr/>
        <a:lstStyle/>
        <a:p>
          <a:endParaRPr lang="en-US"/>
        </a:p>
      </dgm:t>
    </dgm:pt>
    <dgm:pt modelId="{C21AAD66-455B-4EB8-A8AA-EB9195F1A7A1}" type="sibTrans" cxnId="{FE636747-9B84-4EDD-8092-2F5B6305614C}">
      <dgm:prSet/>
      <dgm:spPr/>
      <dgm:t>
        <a:bodyPr/>
        <a:lstStyle/>
        <a:p>
          <a:endParaRPr lang="en-US"/>
        </a:p>
      </dgm:t>
    </dgm:pt>
    <dgm:pt modelId="{46AE50E5-BDF2-433A-B208-BACD75F982EB}">
      <dgm:prSet/>
      <dgm:spPr/>
      <dgm:t>
        <a:bodyPr/>
        <a:lstStyle/>
        <a:p>
          <a:r>
            <a:rPr lang="en-IE" b="1"/>
            <a:t>Providers</a:t>
          </a:r>
          <a:r>
            <a:rPr lang="en-IE"/>
            <a:t>: defined as a party “</a:t>
          </a:r>
          <a:r>
            <a:rPr lang="en-IE" i="1"/>
            <a:t>engaging in the provision of political advertising services, with the exception of purely ancillary services</a:t>
          </a:r>
          <a:r>
            <a:rPr lang="en-IE"/>
            <a:t>” </a:t>
          </a:r>
          <a:endParaRPr lang="en-US"/>
        </a:p>
      </dgm:t>
    </dgm:pt>
    <dgm:pt modelId="{EB995D77-3795-4195-A6A4-D0CD21D52E23}" type="parTrans" cxnId="{5E2C4FFF-2439-49C5-A137-4410B64EB0A1}">
      <dgm:prSet/>
      <dgm:spPr/>
      <dgm:t>
        <a:bodyPr/>
        <a:lstStyle/>
        <a:p>
          <a:endParaRPr lang="en-US"/>
        </a:p>
      </dgm:t>
    </dgm:pt>
    <dgm:pt modelId="{13E9F4AE-0E14-4B43-A629-ADADFDE8BA06}" type="sibTrans" cxnId="{5E2C4FFF-2439-49C5-A137-4410B64EB0A1}">
      <dgm:prSet/>
      <dgm:spPr/>
      <dgm:t>
        <a:bodyPr/>
        <a:lstStyle/>
        <a:p>
          <a:endParaRPr lang="en-US"/>
        </a:p>
      </dgm:t>
    </dgm:pt>
    <dgm:pt modelId="{F8D35D25-1A3F-4908-A81E-5EE87885B8A7}">
      <dgm:prSet/>
      <dgm:spPr/>
      <dgm:t>
        <a:bodyPr/>
        <a:lstStyle/>
        <a:p>
          <a:r>
            <a:rPr lang="en-IE" b="1" dirty="0"/>
            <a:t>Publishers</a:t>
          </a:r>
          <a:r>
            <a:rPr lang="en-IE" dirty="0"/>
            <a:t>: defined as “</a:t>
          </a:r>
          <a:r>
            <a:rPr lang="en-IE" i="1" dirty="0"/>
            <a:t>a provider of political advertising service that publishes, delivers or disseminates political advertising through any medium</a:t>
          </a:r>
          <a:r>
            <a:rPr lang="en-IE" dirty="0"/>
            <a:t>”</a:t>
          </a:r>
          <a:endParaRPr lang="en-US" dirty="0"/>
        </a:p>
      </dgm:t>
    </dgm:pt>
    <dgm:pt modelId="{2988B69F-8F66-4A88-B0D3-2A6D7EDCD524}" type="parTrans" cxnId="{F3E985F9-0844-4BA3-86D3-1F8334C2D962}">
      <dgm:prSet/>
      <dgm:spPr/>
      <dgm:t>
        <a:bodyPr/>
        <a:lstStyle/>
        <a:p>
          <a:endParaRPr lang="en-US"/>
        </a:p>
      </dgm:t>
    </dgm:pt>
    <dgm:pt modelId="{8AE28ACC-13C4-41EC-87F5-40205F506DFA}" type="sibTrans" cxnId="{F3E985F9-0844-4BA3-86D3-1F8334C2D962}">
      <dgm:prSet/>
      <dgm:spPr/>
      <dgm:t>
        <a:bodyPr/>
        <a:lstStyle/>
        <a:p>
          <a:endParaRPr lang="en-US"/>
        </a:p>
      </dgm:t>
    </dgm:pt>
    <dgm:pt modelId="{56DD2239-75FF-4B33-A229-2FC3FC06CEE3}" type="pres">
      <dgm:prSet presAssocID="{FCE8440B-52C8-493C-8A4C-F657E3D27584}" presName="root" presStyleCnt="0">
        <dgm:presLayoutVars>
          <dgm:dir/>
          <dgm:resizeHandles val="exact"/>
        </dgm:presLayoutVars>
      </dgm:prSet>
      <dgm:spPr/>
    </dgm:pt>
    <dgm:pt modelId="{0A16951E-5C29-47BC-8146-99A2096D5236}" type="pres">
      <dgm:prSet presAssocID="{381B9DB5-5662-4E1B-B893-4F19045B7D8C}" presName="compNode" presStyleCnt="0"/>
      <dgm:spPr/>
    </dgm:pt>
    <dgm:pt modelId="{D56025BF-5420-450E-B645-C37C3D06C656}" type="pres">
      <dgm:prSet presAssocID="{381B9DB5-5662-4E1B-B893-4F19045B7D8C}" presName="bgRect" presStyleLbl="bgShp" presStyleIdx="0" presStyleCnt="3" custLinFactNeighborX="2204" custLinFactNeighborY="4983"/>
      <dgm:spPr/>
    </dgm:pt>
    <dgm:pt modelId="{4C68BB8B-5A18-4DE9-8BEF-C5D73937DC7D}" type="pres">
      <dgm:prSet presAssocID="{381B9DB5-5662-4E1B-B893-4F19045B7D8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5EBC27BB-B4DD-4EF9-B75A-10BD2CC90C85}" type="pres">
      <dgm:prSet presAssocID="{381B9DB5-5662-4E1B-B893-4F19045B7D8C}" presName="spaceRect" presStyleCnt="0"/>
      <dgm:spPr/>
    </dgm:pt>
    <dgm:pt modelId="{50AC2F88-6F88-45F8-82D3-EA2FA27C7A7F}" type="pres">
      <dgm:prSet presAssocID="{381B9DB5-5662-4E1B-B893-4F19045B7D8C}" presName="parTx" presStyleLbl="revTx" presStyleIdx="0" presStyleCnt="3">
        <dgm:presLayoutVars>
          <dgm:chMax val="0"/>
          <dgm:chPref val="0"/>
        </dgm:presLayoutVars>
      </dgm:prSet>
      <dgm:spPr/>
    </dgm:pt>
    <dgm:pt modelId="{1025D44B-B69D-444A-828C-C6FD4FE61F5A}" type="pres">
      <dgm:prSet presAssocID="{C21AAD66-455B-4EB8-A8AA-EB9195F1A7A1}" presName="sibTrans" presStyleCnt="0"/>
      <dgm:spPr/>
    </dgm:pt>
    <dgm:pt modelId="{FB5F747C-4D11-433A-BA00-50CA8336D2F7}" type="pres">
      <dgm:prSet presAssocID="{46AE50E5-BDF2-433A-B208-BACD75F982EB}" presName="compNode" presStyleCnt="0"/>
      <dgm:spPr/>
    </dgm:pt>
    <dgm:pt modelId="{A1E2428E-2AC7-4DEF-B0E8-BB82D252902E}" type="pres">
      <dgm:prSet presAssocID="{46AE50E5-BDF2-433A-B208-BACD75F982EB}" presName="bgRect" presStyleLbl="bgShp" presStyleIdx="1" presStyleCnt="3"/>
      <dgm:spPr/>
    </dgm:pt>
    <dgm:pt modelId="{58D53899-1074-4C3E-8319-AB7EBC9616BC}" type="pres">
      <dgm:prSet presAssocID="{46AE50E5-BDF2-433A-B208-BACD75F982E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82ECC78A-6F0D-46FC-ABC6-88A5D4112DD6}" type="pres">
      <dgm:prSet presAssocID="{46AE50E5-BDF2-433A-B208-BACD75F982EB}" presName="spaceRect" presStyleCnt="0"/>
      <dgm:spPr/>
    </dgm:pt>
    <dgm:pt modelId="{CABF5B45-E7FC-4386-BBCB-92C83335B341}" type="pres">
      <dgm:prSet presAssocID="{46AE50E5-BDF2-433A-B208-BACD75F982EB}" presName="parTx" presStyleLbl="revTx" presStyleIdx="1" presStyleCnt="3">
        <dgm:presLayoutVars>
          <dgm:chMax val="0"/>
          <dgm:chPref val="0"/>
        </dgm:presLayoutVars>
      </dgm:prSet>
      <dgm:spPr/>
    </dgm:pt>
    <dgm:pt modelId="{0FAB80DD-86B0-4954-86C1-D2D4DBADDA44}" type="pres">
      <dgm:prSet presAssocID="{13E9F4AE-0E14-4B43-A629-ADADFDE8BA06}" presName="sibTrans" presStyleCnt="0"/>
      <dgm:spPr/>
    </dgm:pt>
    <dgm:pt modelId="{85FC8575-FA7B-4BC5-A66A-B352EC8B20EA}" type="pres">
      <dgm:prSet presAssocID="{F8D35D25-1A3F-4908-A81E-5EE87885B8A7}" presName="compNode" presStyleCnt="0"/>
      <dgm:spPr/>
    </dgm:pt>
    <dgm:pt modelId="{8B695FC5-4AAE-48F5-AA34-1B2E1F7F7762}" type="pres">
      <dgm:prSet presAssocID="{F8D35D25-1A3F-4908-A81E-5EE87885B8A7}" presName="bgRect" presStyleLbl="bgShp" presStyleIdx="2" presStyleCnt="3"/>
      <dgm:spPr/>
    </dgm:pt>
    <dgm:pt modelId="{BF882F7F-7083-42EB-A172-24A80FE641CF}" type="pres">
      <dgm:prSet presAssocID="{F8D35D25-1A3F-4908-A81E-5EE87885B8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7E6824CA-71E1-4FDF-AC67-C59E05E2D3E4}" type="pres">
      <dgm:prSet presAssocID="{F8D35D25-1A3F-4908-A81E-5EE87885B8A7}" presName="spaceRect" presStyleCnt="0"/>
      <dgm:spPr/>
    </dgm:pt>
    <dgm:pt modelId="{2CBE0E6E-498B-4833-B11C-1BE7117AF47B}" type="pres">
      <dgm:prSet presAssocID="{F8D35D25-1A3F-4908-A81E-5EE87885B8A7}" presName="parTx" presStyleLbl="revTx" presStyleIdx="2" presStyleCnt="3">
        <dgm:presLayoutVars>
          <dgm:chMax val="0"/>
          <dgm:chPref val="0"/>
        </dgm:presLayoutVars>
      </dgm:prSet>
      <dgm:spPr/>
    </dgm:pt>
  </dgm:ptLst>
  <dgm:cxnLst>
    <dgm:cxn modelId="{FE636747-9B84-4EDD-8092-2F5B6305614C}" srcId="{FCE8440B-52C8-493C-8A4C-F657E3D27584}" destId="{381B9DB5-5662-4E1B-B893-4F19045B7D8C}" srcOrd="0" destOrd="0" parTransId="{7B4BE8A7-C2B1-413B-9FC2-3F5B54E8E564}" sibTransId="{C21AAD66-455B-4EB8-A8AA-EB9195F1A7A1}"/>
    <dgm:cxn modelId="{FFB0469C-62B0-4D59-8F5C-3E4C5F93AA8F}" type="presOf" srcId="{F8D35D25-1A3F-4908-A81E-5EE87885B8A7}" destId="{2CBE0E6E-498B-4833-B11C-1BE7117AF47B}" srcOrd="0" destOrd="0" presId="urn:microsoft.com/office/officeart/2018/2/layout/IconVerticalSolidList"/>
    <dgm:cxn modelId="{FCFD48A6-46D3-47EC-A633-DE6DAFF44002}" type="presOf" srcId="{FCE8440B-52C8-493C-8A4C-F657E3D27584}" destId="{56DD2239-75FF-4B33-A229-2FC3FC06CEE3}" srcOrd="0" destOrd="0" presId="urn:microsoft.com/office/officeart/2018/2/layout/IconVerticalSolidList"/>
    <dgm:cxn modelId="{101ABCB3-BAC0-460A-816C-36F72A66911B}" type="presOf" srcId="{381B9DB5-5662-4E1B-B893-4F19045B7D8C}" destId="{50AC2F88-6F88-45F8-82D3-EA2FA27C7A7F}" srcOrd="0" destOrd="0" presId="urn:microsoft.com/office/officeart/2018/2/layout/IconVerticalSolidList"/>
    <dgm:cxn modelId="{9C0824E4-4BFB-4364-9B64-4C1A0281C65D}" type="presOf" srcId="{46AE50E5-BDF2-433A-B208-BACD75F982EB}" destId="{CABF5B45-E7FC-4386-BBCB-92C83335B341}" srcOrd="0" destOrd="0" presId="urn:microsoft.com/office/officeart/2018/2/layout/IconVerticalSolidList"/>
    <dgm:cxn modelId="{F3E985F9-0844-4BA3-86D3-1F8334C2D962}" srcId="{FCE8440B-52C8-493C-8A4C-F657E3D27584}" destId="{F8D35D25-1A3F-4908-A81E-5EE87885B8A7}" srcOrd="2" destOrd="0" parTransId="{2988B69F-8F66-4A88-B0D3-2A6D7EDCD524}" sibTransId="{8AE28ACC-13C4-41EC-87F5-40205F506DFA}"/>
    <dgm:cxn modelId="{5E2C4FFF-2439-49C5-A137-4410B64EB0A1}" srcId="{FCE8440B-52C8-493C-8A4C-F657E3D27584}" destId="{46AE50E5-BDF2-433A-B208-BACD75F982EB}" srcOrd="1" destOrd="0" parTransId="{EB995D77-3795-4195-A6A4-D0CD21D52E23}" sibTransId="{13E9F4AE-0E14-4B43-A629-ADADFDE8BA06}"/>
    <dgm:cxn modelId="{85BDC511-F705-4598-953E-AAE694E3C936}" type="presParOf" srcId="{56DD2239-75FF-4B33-A229-2FC3FC06CEE3}" destId="{0A16951E-5C29-47BC-8146-99A2096D5236}" srcOrd="0" destOrd="0" presId="urn:microsoft.com/office/officeart/2018/2/layout/IconVerticalSolidList"/>
    <dgm:cxn modelId="{A00D6544-5170-479C-9704-EC694EC6C089}" type="presParOf" srcId="{0A16951E-5C29-47BC-8146-99A2096D5236}" destId="{D56025BF-5420-450E-B645-C37C3D06C656}" srcOrd="0" destOrd="0" presId="urn:microsoft.com/office/officeart/2018/2/layout/IconVerticalSolidList"/>
    <dgm:cxn modelId="{52054E5F-0B47-4761-BA2B-AD4A4D2D4301}" type="presParOf" srcId="{0A16951E-5C29-47BC-8146-99A2096D5236}" destId="{4C68BB8B-5A18-4DE9-8BEF-C5D73937DC7D}" srcOrd="1" destOrd="0" presId="urn:microsoft.com/office/officeart/2018/2/layout/IconVerticalSolidList"/>
    <dgm:cxn modelId="{6503E85C-EE6B-487A-A135-D2C4183FE1F1}" type="presParOf" srcId="{0A16951E-5C29-47BC-8146-99A2096D5236}" destId="{5EBC27BB-B4DD-4EF9-B75A-10BD2CC90C85}" srcOrd="2" destOrd="0" presId="urn:microsoft.com/office/officeart/2018/2/layout/IconVerticalSolidList"/>
    <dgm:cxn modelId="{54429FD1-3C2C-477D-9A84-A66F4D419235}" type="presParOf" srcId="{0A16951E-5C29-47BC-8146-99A2096D5236}" destId="{50AC2F88-6F88-45F8-82D3-EA2FA27C7A7F}" srcOrd="3" destOrd="0" presId="urn:microsoft.com/office/officeart/2018/2/layout/IconVerticalSolidList"/>
    <dgm:cxn modelId="{64F14E74-374E-4045-ACFF-D0A6B91CA81E}" type="presParOf" srcId="{56DD2239-75FF-4B33-A229-2FC3FC06CEE3}" destId="{1025D44B-B69D-444A-828C-C6FD4FE61F5A}" srcOrd="1" destOrd="0" presId="urn:microsoft.com/office/officeart/2018/2/layout/IconVerticalSolidList"/>
    <dgm:cxn modelId="{9EFD7C4D-40B7-4AEF-82D3-DBF5B5514B63}" type="presParOf" srcId="{56DD2239-75FF-4B33-A229-2FC3FC06CEE3}" destId="{FB5F747C-4D11-433A-BA00-50CA8336D2F7}" srcOrd="2" destOrd="0" presId="urn:microsoft.com/office/officeart/2018/2/layout/IconVerticalSolidList"/>
    <dgm:cxn modelId="{2B5CDE5A-129C-4156-871D-51AEB0BE53D2}" type="presParOf" srcId="{FB5F747C-4D11-433A-BA00-50CA8336D2F7}" destId="{A1E2428E-2AC7-4DEF-B0E8-BB82D252902E}" srcOrd="0" destOrd="0" presId="urn:microsoft.com/office/officeart/2018/2/layout/IconVerticalSolidList"/>
    <dgm:cxn modelId="{495CD5E0-D8C9-4915-9262-9BEE00EEDD40}" type="presParOf" srcId="{FB5F747C-4D11-433A-BA00-50CA8336D2F7}" destId="{58D53899-1074-4C3E-8319-AB7EBC9616BC}" srcOrd="1" destOrd="0" presId="urn:microsoft.com/office/officeart/2018/2/layout/IconVerticalSolidList"/>
    <dgm:cxn modelId="{51C178FC-2BE8-41E8-86DB-481E67D64B94}" type="presParOf" srcId="{FB5F747C-4D11-433A-BA00-50CA8336D2F7}" destId="{82ECC78A-6F0D-46FC-ABC6-88A5D4112DD6}" srcOrd="2" destOrd="0" presId="urn:microsoft.com/office/officeart/2018/2/layout/IconVerticalSolidList"/>
    <dgm:cxn modelId="{984BB669-D19A-478C-A0AC-26F1101F7EB4}" type="presParOf" srcId="{FB5F747C-4D11-433A-BA00-50CA8336D2F7}" destId="{CABF5B45-E7FC-4386-BBCB-92C83335B341}" srcOrd="3" destOrd="0" presId="urn:microsoft.com/office/officeart/2018/2/layout/IconVerticalSolidList"/>
    <dgm:cxn modelId="{C7D19D5E-1599-4D70-9C56-5F77A7FBD538}" type="presParOf" srcId="{56DD2239-75FF-4B33-A229-2FC3FC06CEE3}" destId="{0FAB80DD-86B0-4954-86C1-D2D4DBADDA44}" srcOrd="3" destOrd="0" presId="urn:microsoft.com/office/officeart/2018/2/layout/IconVerticalSolidList"/>
    <dgm:cxn modelId="{EF12D167-C6F9-4BCE-A2AF-004FC81FBB26}" type="presParOf" srcId="{56DD2239-75FF-4B33-A229-2FC3FC06CEE3}" destId="{85FC8575-FA7B-4BC5-A66A-B352EC8B20EA}" srcOrd="4" destOrd="0" presId="urn:microsoft.com/office/officeart/2018/2/layout/IconVerticalSolidList"/>
    <dgm:cxn modelId="{2C283FF6-1764-45DB-B2ED-474448841ADC}" type="presParOf" srcId="{85FC8575-FA7B-4BC5-A66A-B352EC8B20EA}" destId="{8B695FC5-4AAE-48F5-AA34-1B2E1F7F7762}" srcOrd="0" destOrd="0" presId="urn:microsoft.com/office/officeart/2018/2/layout/IconVerticalSolidList"/>
    <dgm:cxn modelId="{FB6C9F5B-6CAB-4BCE-9D75-C30DA0CEB1B9}" type="presParOf" srcId="{85FC8575-FA7B-4BC5-A66A-B352EC8B20EA}" destId="{BF882F7F-7083-42EB-A172-24A80FE641CF}" srcOrd="1" destOrd="0" presId="urn:microsoft.com/office/officeart/2018/2/layout/IconVerticalSolidList"/>
    <dgm:cxn modelId="{1A488E48-839B-4B78-A52C-424DDF609A17}" type="presParOf" srcId="{85FC8575-FA7B-4BC5-A66A-B352EC8B20EA}" destId="{7E6824CA-71E1-4FDF-AC67-C59E05E2D3E4}" srcOrd="2" destOrd="0" presId="urn:microsoft.com/office/officeart/2018/2/layout/IconVerticalSolidList"/>
    <dgm:cxn modelId="{A9A557F8-14A0-4BA8-9C7D-7918AC35A697}" type="presParOf" srcId="{85FC8575-FA7B-4BC5-A66A-B352EC8B20EA}" destId="{2CBE0E6E-498B-4833-B11C-1BE7117AF4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9A1040-CFDE-4957-ADB7-39611ECB18D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CC024B4-DC43-4971-9CD1-5D812CF4D7A1}">
      <dgm:prSet/>
      <dgm:spPr/>
      <dgm:t>
        <a:bodyPr/>
        <a:lstStyle/>
        <a:p>
          <a:r>
            <a:rPr lang="en-IE" b="1"/>
            <a:t>Service: </a:t>
          </a:r>
          <a:r>
            <a:rPr lang="en-IE"/>
            <a:t>“</a:t>
          </a:r>
          <a:r>
            <a:rPr lang="en-IE" i="1"/>
            <a:t>any self-employed economic activity normally provided for remuneration</a:t>
          </a:r>
          <a:r>
            <a:rPr lang="en-IE"/>
            <a:t>…”</a:t>
          </a:r>
          <a:endParaRPr lang="en-US"/>
        </a:p>
      </dgm:t>
    </dgm:pt>
    <dgm:pt modelId="{EBFBBE6F-B7DA-4FEE-BDD2-B6B8E39EFBB0}" type="parTrans" cxnId="{FF44ED2C-60EB-4BC5-9951-ED0F125561E3}">
      <dgm:prSet/>
      <dgm:spPr/>
      <dgm:t>
        <a:bodyPr/>
        <a:lstStyle/>
        <a:p>
          <a:endParaRPr lang="en-US"/>
        </a:p>
      </dgm:t>
    </dgm:pt>
    <dgm:pt modelId="{4EC59EB2-BFD5-40CB-A3CD-39F439754A35}" type="sibTrans" cxnId="{FF44ED2C-60EB-4BC5-9951-ED0F125561E3}">
      <dgm:prSet/>
      <dgm:spPr/>
      <dgm:t>
        <a:bodyPr/>
        <a:lstStyle/>
        <a:p>
          <a:endParaRPr lang="en-US"/>
        </a:p>
      </dgm:t>
    </dgm:pt>
    <dgm:pt modelId="{6E20BC9A-1A36-4C67-B006-BE5D8017C0A0}">
      <dgm:prSet/>
      <dgm:spPr/>
      <dgm:t>
        <a:bodyPr/>
        <a:lstStyle/>
        <a:p>
          <a:r>
            <a:rPr lang="en-IE" b="1" dirty="0"/>
            <a:t>Ancillary service: “</a:t>
          </a:r>
          <a:r>
            <a:rPr lang="en-IE" i="1" dirty="0"/>
            <a:t>services which are provided in addition to and which complement political advertising, but which have no direct influence on its content or presentation and no direct control over its preparation, placement, promotion, publication, delivery or dissemination. </a:t>
          </a:r>
        </a:p>
        <a:p>
          <a:r>
            <a:rPr lang="en-IE" i="1" dirty="0"/>
            <a:t>E.g.: transportation, marketing, computer services, postal services, printing services, graphic, sound or photographic design</a:t>
          </a:r>
          <a:r>
            <a:rPr lang="en-IE" dirty="0"/>
            <a:t>.”</a:t>
          </a:r>
          <a:endParaRPr lang="en-US" dirty="0"/>
        </a:p>
      </dgm:t>
    </dgm:pt>
    <dgm:pt modelId="{DFB33B18-CA7B-460D-8347-8C1B0FC51C1C}" type="parTrans" cxnId="{EBE8F84D-3E00-497D-A477-0510448FC202}">
      <dgm:prSet/>
      <dgm:spPr/>
      <dgm:t>
        <a:bodyPr/>
        <a:lstStyle/>
        <a:p>
          <a:endParaRPr lang="en-US"/>
        </a:p>
      </dgm:t>
    </dgm:pt>
    <dgm:pt modelId="{E2E72110-9DB5-469F-B2A9-6A062F2EA371}" type="sibTrans" cxnId="{EBE8F84D-3E00-497D-A477-0510448FC202}">
      <dgm:prSet/>
      <dgm:spPr/>
      <dgm:t>
        <a:bodyPr/>
        <a:lstStyle/>
        <a:p>
          <a:endParaRPr lang="en-US"/>
        </a:p>
      </dgm:t>
    </dgm:pt>
    <dgm:pt modelId="{DB340C09-FA5D-419C-BCC4-38128E3FF581}">
      <dgm:prSet/>
      <dgm:spPr/>
      <dgm:t>
        <a:bodyPr/>
        <a:lstStyle/>
        <a:p>
          <a:r>
            <a:rPr lang="en-IE" b="1" dirty="0"/>
            <a:t>Political advertising service: “</a:t>
          </a:r>
          <a:r>
            <a:rPr lang="en-IE" i="1" dirty="0"/>
            <a:t>a service consisting of political advertising…for the </a:t>
          </a:r>
          <a:r>
            <a:rPr lang="en-IE" i="1" u="sng" dirty="0"/>
            <a:t>preparation, placement, promotion, publication, delivery or dissemination</a:t>
          </a:r>
          <a:r>
            <a:rPr lang="en-IE" i="1" dirty="0"/>
            <a:t> for the specific message.”(</a:t>
          </a:r>
          <a:r>
            <a:rPr lang="en-IE" dirty="0"/>
            <a:t>with the exception of intermediary services</a:t>
          </a:r>
          <a:r>
            <a:rPr lang="en-IE" i="1" dirty="0"/>
            <a:t>)</a:t>
          </a:r>
          <a:endParaRPr lang="en-US" dirty="0"/>
        </a:p>
      </dgm:t>
    </dgm:pt>
    <dgm:pt modelId="{BB9F453F-6444-4D4D-8225-EF79B046B135}" type="parTrans" cxnId="{A0DCF169-28A7-4EB5-9B51-F937FDA330A4}">
      <dgm:prSet/>
      <dgm:spPr/>
      <dgm:t>
        <a:bodyPr/>
        <a:lstStyle/>
        <a:p>
          <a:endParaRPr lang="en-US"/>
        </a:p>
      </dgm:t>
    </dgm:pt>
    <dgm:pt modelId="{FBE58D57-A623-40E3-B47D-636203622633}" type="sibTrans" cxnId="{A0DCF169-28A7-4EB5-9B51-F937FDA330A4}">
      <dgm:prSet/>
      <dgm:spPr/>
      <dgm:t>
        <a:bodyPr/>
        <a:lstStyle/>
        <a:p>
          <a:endParaRPr lang="en-US"/>
        </a:p>
      </dgm:t>
    </dgm:pt>
    <dgm:pt modelId="{B63AF520-6092-4D90-A668-FB262997010F}" type="pres">
      <dgm:prSet presAssocID="{4B9A1040-CFDE-4957-ADB7-39611ECB18D8}" presName="root" presStyleCnt="0">
        <dgm:presLayoutVars>
          <dgm:dir/>
          <dgm:resizeHandles val="exact"/>
        </dgm:presLayoutVars>
      </dgm:prSet>
      <dgm:spPr/>
    </dgm:pt>
    <dgm:pt modelId="{AEEFE9B2-6619-4621-A922-7AAA640845EF}" type="pres">
      <dgm:prSet presAssocID="{2CC024B4-DC43-4971-9CD1-5D812CF4D7A1}" presName="compNode" presStyleCnt="0"/>
      <dgm:spPr/>
    </dgm:pt>
    <dgm:pt modelId="{B03A4E20-0433-4106-BDBB-2865D587F997}" type="pres">
      <dgm:prSet presAssocID="{2CC024B4-DC43-4971-9CD1-5D812CF4D7A1}" presName="bgRect" presStyleLbl="bgShp" presStyleIdx="0" presStyleCnt="3" custLinFactNeighborX="353"/>
      <dgm:spPr/>
    </dgm:pt>
    <dgm:pt modelId="{A253B392-013C-42F2-A5F6-B1C8FB705FA4}" type="pres">
      <dgm:prSet presAssocID="{2CC024B4-DC43-4971-9CD1-5D812CF4D7A1}"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ins outline"/>
        </a:ext>
      </dgm:extLst>
    </dgm:pt>
    <dgm:pt modelId="{61641DA7-6588-4BF2-8C0B-D3F66DEF167C}" type="pres">
      <dgm:prSet presAssocID="{2CC024B4-DC43-4971-9CD1-5D812CF4D7A1}" presName="spaceRect" presStyleCnt="0"/>
      <dgm:spPr/>
    </dgm:pt>
    <dgm:pt modelId="{7E07BF60-8C85-4569-BDAE-0178C20696A2}" type="pres">
      <dgm:prSet presAssocID="{2CC024B4-DC43-4971-9CD1-5D812CF4D7A1}" presName="parTx" presStyleLbl="revTx" presStyleIdx="0" presStyleCnt="3">
        <dgm:presLayoutVars>
          <dgm:chMax val="0"/>
          <dgm:chPref val="0"/>
        </dgm:presLayoutVars>
      </dgm:prSet>
      <dgm:spPr/>
    </dgm:pt>
    <dgm:pt modelId="{8A82922A-68CF-4CFC-8A9F-B10ACB6A3105}" type="pres">
      <dgm:prSet presAssocID="{4EC59EB2-BFD5-40CB-A3CD-39F439754A35}" presName="sibTrans" presStyleCnt="0"/>
      <dgm:spPr/>
    </dgm:pt>
    <dgm:pt modelId="{BAF8876E-CBF8-4C2A-8FB9-88457C3AC656}" type="pres">
      <dgm:prSet presAssocID="{6E20BC9A-1A36-4C67-B006-BE5D8017C0A0}" presName="compNode" presStyleCnt="0"/>
      <dgm:spPr/>
    </dgm:pt>
    <dgm:pt modelId="{D50B872C-10C4-4AAC-A332-EB28A47D06CA}" type="pres">
      <dgm:prSet presAssocID="{6E20BC9A-1A36-4C67-B006-BE5D8017C0A0}" presName="bgRect" presStyleLbl="bgShp" presStyleIdx="1" presStyleCnt="3"/>
      <dgm:spPr/>
    </dgm:pt>
    <dgm:pt modelId="{EACE37F2-3930-45DC-8F84-F34A16DA75AD}" type="pres">
      <dgm:prSet presAssocID="{6E20BC9A-1A36-4C67-B006-BE5D8017C0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364084A4-0616-4C52-8593-57477CBBF475}" type="pres">
      <dgm:prSet presAssocID="{6E20BC9A-1A36-4C67-B006-BE5D8017C0A0}" presName="spaceRect" presStyleCnt="0"/>
      <dgm:spPr/>
    </dgm:pt>
    <dgm:pt modelId="{A82B9639-F6D3-4A95-AA2B-BD290ACAD01A}" type="pres">
      <dgm:prSet presAssocID="{6E20BC9A-1A36-4C67-B006-BE5D8017C0A0}" presName="parTx" presStyleLbl="revTx" presStyleIdx="1" presStyleCnt="3" custScaleX="97853" custScaleY="91650">
        <dgm:presLayoutVars>
          <dgm:chMax val="0"/>
          <dgm:chPref val="0"/>
        </dgm:presLayoutVars>
      </dgm:prSet>
      <dgm:spPr/>
    </dgm:pt>
    <dgm:pt modelId="{5FB42296-3F47-408B-986B-FC15B129643F}" type="pres">
      <dgm:prSet presAssocID="{E2E72110-9DB5-469F-B2A9-6A062F2EA371}" presName="sibTrans" presStyleCnt="0"/>
      <dgm:spPr/>
    </dgm:pt>
    <dgm:pt modelId="{F0AF4667-FDDB-4FFD-AB1A-06A22855B321}" type="pres">
      <dgm:prSet presAssocID="{DB340C09-FA5D-419C-BCC4-38128E3FF581}" presName="compNode" presStyleCnt="0"/>
      <dgm:spPr/>
    </dgm:pt>
    <dgm:pt modelId="{A324E41A-B330-49C1-B0AE-FA3584CA1230}" type="pres">
      <dgm:prSet presAssocID="{DB340C09-FA5D-419C-BCC4-38128E3FF581}" presName="bgRect" presStyleLbl="bgShp" presStyleIdx="2" presStyleCnt="3"/>
      <dgm:spPr/>
    </dgm:pt>
    <dgm:pt modelId="{92293678-D347-48C4-9014-42E31A4563BD}" type="pres">
      <dgm:prSet presAssocID="{DB340C09-FA5D-419C-BCC4-38128E3FF58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D0BEB35F-C2D3-4B5B-A8B0-E28D108F0C97}" type="pres">
      <dgm:prSet presAssocID="{DB340C09-FA5D-419C-BCC4-38128E3FF581}" presName="spaceRect" presStyleCnt="0"/>
      <dgm:spPr/>
    </dgm:pt>
    <dgm:pt modelId="{AA0F5323-3ACA-4647-923D-C5BED09B3B1D}" type="pres">
      <dgm:prSet presAssocID="{DB340C09-FA5D-419C-BCC4-38128E3FF581}" presName="parTx" presStyleLbl="revTx" presStyleIdx="2" presStyleCnt="3">
        <dgm:presLayoutVars>
          <dgm:chMax val="0"/>
          <dgm:chPref val="0"/>
        </dgm:presLayoutVars>
      </dgm:prSet>
      <dgm:spPr/>
    </dgm:pt>
  </dgm:ptLst>
  <dgm:cxnLst>
    <dgm:cxn modelId="{AE188408-C0A6-49BC-9728-626AD6B29BD5}" type="presOf" srcId="{4B9A1040-CFDE-4957-ADB7-39611ECB18D8}" destId="{B63AF520-6092-4D90-A668-FB262997010F}" srcOrd="0" destOrd="0" presId="urn:microsoft.com/office/officeart/2018/2/layout/IconVerticalSolidList"/>
    <dgm:cxn modelId="{FF44ED2C-60EB-4BC5-9951-ED0F125561E3}" srcId="{4B9A1040-CFDE-4957-ADB7-39611ECB18D8}" destId="{2CC024B4-DC43-4971-9CD1-5D812CF4D7A1}" srcOrd="0" destOrd="0" parTransId="{EBFBBE6F-B7DA-4FEE-BDD2-B6B8E39EFBB0}" sibTransId="{4EC59EB2-BFD5-40CB-A3CD-39F439754A35}"/>
    <dgm:cxn modelId="{A0DCF169-28A7-4EB5-9B51-F937FDA330A4}" srcId="{4B9A1040-CFDE-4957-ADB7-39611ECB18D8}" destId="{DB340C09-FA5D-419C-BCC4-38128E3FF581}" srcOrd="2" destOrd="0" parTransId="{BB9F453F-6444-4D4D-8225-EF79B046B135}" sibTransId="{FBE58D57-A623-40E3-B47D-636203622633}"/>
    <dgm:cxn modelId="{050E286D-A4EA-4610-80C0-C1E43ED0F3E7}" type="presOf" srcId="{2CC024B4-DC43-4971-9CD1-5D812CF4D7A1}" destId="{7E07BF60-8C85-4569-BDAE-0178C20696A2}" srcOrd="0" destOrd="0" presId="urn:microsoft.com/office/officeart/2018/2/layout/IconVerticalSolidList"/>
    <dgm:cxn modelId="{EBE8F84D-3E00-497D-A477-0510448FC202}" srcId="{4B9A1040-CFDE-4957-ADB7-39611ECB18D8}" destId="{6E20BC9A-1A36-4C67-B006-BE5D8017C0A0}" srcOrd="1" destOrd="0" parTransId="{DFB33B18-CA7B-460D-8347-8C1B0FC51C1C}" sibTransId="{E2E72110-9DB5-469F-B2A9-6A062F2EA371}"/>
    <dgm:cxn modelId="{33C5854E-9630-4321-827C-7F03C3BBE802}" type="presOf" srcId="{DB340C09-FA5D-419C-BCC4-38128E3FF581}" destId="{AA0F5323-3ACA-4647-923D-C5BED09B3B1D}" srcOrd="0" destOrd="0" presId="urn:microsoft.com/office/officeart/2018/2/layout/IconVerticalSolidList"/>
    <dgm:cxn modelId="{668171DD-BFDD-4388-8C7C-21A9C690C763}" type="presOf" srcId="{6E20BC9A-1A36-4C67-B006-BE5D8017C0A0}" destId="{A82B9639-F6D3-4A95-AA2B-BD290ACAD01A}" srcOrd="0" destOrd="0" presId="urn:microsoft.com/office/officeart/2018/2/layout/IconVerticalSolidList"/>
    <dgm:cxn modelId="{5D3A46EF-AFAA-44FF-BB43-9D6C1589F466}" type="presParOf" srcId="{B63AF520-6092-4D90-A668-FB262997010F}" destId="{AEEFE9B2-6619-4621-A922-7AAA640845EF}" srcOrd="0" destOrd="0" presId="urn:microsoft.com/office/officeart/2018/2/layout/IconVerticalSolidList"/>
    <dgm:cxn modelId="{0320BBCA-42D5-4E62-8E8C-67CF0AE355F0}" type="presParOf" srcId="{AEEFE9B2-6619-4621-A922-7AAA640845EF}" destId="{B03A4E20-0433-4106-BDBB-2865D587F997}" srcOrd="0" destOrd="0" presId="urn:microsoft.com/office/officeart/2018/2/layout/IconVerticalSolidList"/>
    <dgm:cxn modelId="{5977723D-4E94-48FD-96C0-6A81A9DF9138}" type="presParOf" srcId="{AEEFE9B2-6619-4621-A922-7AAA640845EF}" destId="{A253B392-013C-42F2-A5F6-B1C8FB705FA4}" srcOrd="1" destOrd="0" presId="urn:microsoft.com/office/officeart/2018/2/layout/IconVerticalSolidList"/>
    <dgm:cxn modelId="{92C31940-6117-4462-8F33-50E96AEC9A6D}" type="presParOf" srcId="{AEEFE9B2-6619-4621-A922-7AAA640845EF}" destId="{61641DA7-6588-4BF2-8C0B-D3F66DEF167C}" srcOrd="2" destOrd="0" presId="urn:microsoft.com/office/officeart/2018/2/layout/IconVerticalSolidList"/>
    <dgm:cxn modelId="{1634C919-7EC6-443D-B433-2C3F8AA1E240}" type="presParOf" srcId="{AEEFE9B2-6619-4621-A922-7AAA640845EF}" destId="{7E07BF60-8C85-4569-BDAE-0178C20696A2}" srcOrd="3" destOrd="0" presId="urn:microsoft.com/office/officeart/2018/2/layout/IconVerticalSolidList"/>
    <dgm:cxn modelId="{CC95840E-E528-457B-B915-4E8392ECE4E2}" type="presParOf" srcId="{B63AF520-6092-4D90-A668-FB262997010F}" destId="{8A82922A-68CF-4CFC-8A9F-B10ACB6A3105}" srcOrd="1" destOrd="0" presId="urn:microsoft.com/office/officeart/2018/2/layout/IconVerticalSolidList"/>
    <dgm:cxn modelId="{2232925D-C602-4136-924C-AED5C098EB52}" type="presParOf" srcId="{B63AF520-6092-4D90-A668-FB262997010F}" destId="{BAF8876E-CBF8-4C2A-8FB9-88457C3AC656}" srcOrd="2" destOrd="0" presId="urn:microsoft.com/office/officeart/2018/2/layout/IconVerticalSolidList"/>
    <dgm:cxn modelId="{9569B189-24AA-415F-88D1-82C09BFB0D17}" type="presParOf" srcId="{BAF8876E-CBF8-4C2A-8FB9-88457C3AC656}" destId="{D50B872C-10C4-4AAC-A332-EB28A47D06CA}" srcOrd="0" destOrd="0" presId="urn:microsoft.com/office/officeart/2018/2/layout/IconVerticalSolidList"/>
    <dgm:cxn modelId="{7E6B60F4-7439-4058-80CD-10A6F2DAC10E}" type="presParOf" srcId="{BAF8876E-CBF8-4C2A-8FB9-88457C3AC656}" destId="{EACE37F2-3930-45DC-8F84-F34A16DA75AD}" srcOrd="1" destOrd="0" presId="urn:microsoft.com/office/officeart/2018/2/layout/IconVerticalSolidList"/>
    <dgm:cxn modelId="{79732DB7-F2E0-4BC6-921F-943459816DBD}" type="presParOf" srcId="{BAF8876E-CBF8-4C2A-8FB9-88457C3AC656}" destId="{364084A4-0616-4C52-8593-57477CBBF475}" srcOrd="2" destOrd="0" presId="urn:microsoft.com/office/officeart/2018/2/layout/IconVerticalSolidList"/>
    <dgm:cxn modelId="{C394E0C2-A598-4D33-9EEF-7EBFFF2C830A}" type="presParOf" srcId="{BAF8876E-CBF8-4C2A-8FB9-88457C3AC656}" destId="{A82B9639-F6D3-4A95-AA2B-BD290ACAD01A}" srcOrd="3" destOrd="0" presId="urn:microsoft.com/office/officeart/2018/2/layout/IconVerticalSolidList"/>
    <dgm:cxn modelId="{14FD815B-58C6-433E-96EE-99D0B9EDDA8E}" type="presParOf" srcId="{B63AF520-6092-4D90-A668-FB262997010F}" destId="{5FB42296-3F47-408B-986B-FC15B129643F}" srcOrd="3" destOrd="0" presId="urn:microsoft.com/office/officeart/2018/2/layout/IconVerticalSolidList"/>
    <dgm:cxn modelId="{7B092653-524C-40F3-9FA8-CCBAE13B631C}" type="presParOf" srcId="{B63AF520-6092-4D90-A668-FB262997010F}" destId="{F0AF4667-FDDB-4FFD-AB1A-06A22855B321}" srcOrd="4" destOrd="0" presId="urn:microsoft.com/office/officeart/2018/2/layout/IconVerticalSolidList"/>
    <dgm:cxn modelId="{8AA0111E-1631-496F-97DA-7BCFB4DD3E56}" type="presParOf" srcId="{F0AF4667-FDDB-4FFD-AB1A-06A22855B321}" destId="{A324E41A-B330-49C1-B0AE-FA3584CA1230}" srcOrd="0" destOrd="0" presId="urn:microsoft.com/office/officeart/2018/2/layout/IconVerticalSolidList"/>
    <dgm:cxn modelId="{8017300C-DE2C-44A1-A868-115EF6AEB3D2}" type="presParOf" srcId="{F0AF4667-FDDB-4FFD-AB1A-06A22855B321}" destId="{92293678-D347-48C4-9014-42E31A4563BD}" srcOrd="1" destOrd="0" presId="urn:microsoft.com/office/officeart/2018/2/layout/IconVerticalSolidList"/>
    <dgm:cxn modelId="{8A17D122-FB3B-46D6-B0CA-DD0BBD7FB21E}" type="presParOf" srcId="{F0AF4667-FDDB-4FFD-AB1A-06A22855B321}" destId="{D0BEB35F-C2D3-4B5B-A8B0-E28D108F0C97}" srcOrd="2" destOrd="0" presId="urn:microsoft.com/office/officeart/2018/2/layout/IconVerticalSolidList"/>
    <dgm:cxn modelId="{84C812DC-9D7A-4372-87FF-9A5805762C44}" type="presParOf" srcId="{F0AF4667-FDDB-4FFD-AB1A-06A22855B321}" destId="{AA0F5323-3ACA-4647-923D-C5BED09B3B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951AD8-9E40-4625-BA0D-7BAF9DF79D6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38BEF0B-5A51-41B9-BE89-42E04D5BE324}">
      <dgm:prSet/>
      <dgm:spPr/>
      <dgm:t>
        <a:bodyPr/>
        <a:lstStyle/>
        <a:p>
          <a:r>
            <a:rPr lang="en-IE" dirty="0"/>
            <a:t>Sponsors must give providers accurate information on the campaign in question; confirm sponsor identity and contact details, confirm the source of funding for the campaign (public or private, inside or outside the EU), and confirm if the ad has been subject to targeting or ad-delivery techniques.</a:t>
          </a:r>
          <a:endParaRPr lang="en-US" dirty="0"/>
        </a:p>
      </dgm:t>
    </dgm:pt>
    <dgm:pt modelId="{EFFEE57C-C7F2-4A18-941E-6147004821D0}" type="parTrans" cxnId="{3AEE3F5B-A382-4D71-AEE3-2185FDBC00FB}">
      <dgm:prSet/>
      <dgm:spPr/>
      <dgm:t>
        <a:bodyPr/>
        <a:lstStyle/>
        <a:p>
          <a:endParaRPr lang="en-US"/>
        </a:p>
      </dgm:t>
    </dgm:pt>
    <dgm:pt modelId="{562EDBB7-DBBE-4588-A2A1-C9E8BE7EBC4D}" type="sibTrans" cxnId="{3AEE3F5B-A382-4D71-AEE3-2185FDBC00FB}">
      <dgm:prSet/>
      <dgm:spPr/>
      <dgm:t>
        <a:bodyPr/>
        <a:lstStyle/>
        <a:p>
          <a:endParaRPr lang="en-US"/>
        </a:p>
      </dgm:t>
    </dgm:pt>
    <dgm:pt modelId="{07EDC289-D5A1-4225-A57E-DCE97B3FA2D7}">
      <dgm:prSet/>
      <dgm:spPr/>
      <dgm:t>
        <a:bodyPr/>
        <a:lstStyle/>
        <a:p>
          <a:r>
            <a:rPr lang="en-IE"/>
            <a:t>When a sponsor becomes aware that information sent to a publisher has changed or is inaccurate, the sponsor must send updated and/or corrected information to the publisher.</a:t>
          </a:r>
          <a:endParaRPr lang="en-US"/>
        </a:p>
      </dgm:t>
    </dgm:pt>
    <dgm:pt modelId="{0A43006D-172B-4AEF-B383-C6525CC60A77}" type="parTrans" cxnId="{69852260-DD44-482F-90D6-CCA1CC02FEF9}">
      <dgm:prSet/>
      <dgm:spPr/>
      <dgm:t>
        <a:bodyPr/>
        <a:lstStyle/>
        <a:p>
          <a:endParaRPr lang="en-US"/>
        </a:p>
      </dgm:t>
    </dgm:pt>
    <dgm:pt modelId="{36700361-F713-4502-857F-5F23320ECDAA}" type="sibTrans" cxnId="{69852260-DD44-482F-90D6-CCA1CC02FEF9}">
      <dgm:prSet/>
      <dgm:spPr/>
      <dgm:t>
        <a:bodyPr/>
        <a:lstStyle/>
        <a:p>
          <a:endParaRPr lang="en-US"/>
        </a:p>
      </dgm:t>
    </dgm:pt>
    <dgm:pt modelId="{6B3DDAB9-32C9-44B9-9DAB-7E2E93B96787}">
      <dgm:prSet/>
      <dgm:spPr/>
      <dgm:t>
        <a:bodyPr/>
        <a:lstStyle/>
        <a:p>
          <a:r>
            <a:rPr lang="en-IE"/>
            <a:t>Sponsors must confirm to the provider that the service the sponsor has sought is political advertising and, for any political advertising services sought in last 3 months of an electoral campaign, confirm that they (the sponsor) are an EU entity</a:t>
          </a:r>
          <a:endParaRPr lang="en-US"/>
        </a:p>
      </dgm:t>
    </dgm:pt>
    <dgm:pt modelId="{C4EEBC46-E571-445F-8A58-62D8BD501D43}" type="parTrans" cxnId="{7BF374DD-46F8-4908-A9CB-1A2DF5E747FF}">
      <dgm:prSet/>
      <dgm:spPr/>
      <dgm:t>
        <a:bodyPr/>
        <a:lstStyle/>
        <a:p>
          <a:endParaRPr lang="en-US"/>
        </a:p>
      </dgm:t>
    </dgm:pt>
    <dgm:pt modelId="{F8226824-5698-4759-86B4-5677A2CA24D6}" type="sibTrans" cxnId="{7BF374DD-46F8-4908-A9CB-1A2DF5E747FF}">
      <dgm:prSet/>
      <dgm:spPr/>
      <dgm:t>
        <a:bodyPr/>
        <a:lstStyle/>
        <a:p>
          <a:endParaRPr lang="en-US"/>
        </a:p>
      </dgm:t>
    </dgm:pt>
    <dgm:pt modelId="{AFC145CC-6B1D-40CE-9065-90C50DD5699C}" type="pres">
      <dgm:prSet presAssocID="{AE951AD8-9E40-4625-BA0D-7BAF9DF79D62}" presName="diagram" presStyleCnt="0">
        <dgm:presLayoutVars>
          <dgm:dir/>
          <dgm:resizeHandles val="exact"/>
        </dgm:presLayoutVars>
      </dgm:prSet>
      <dgm:spPr/>
    </dgm:pt>
    <dgm:pt modelId="{62AD62BD-2188-45B7-B040-FB1B2000C77C}" type="pres">
      <dgm:prSet presAssocID="{238BEF0B-5A51-41B9-BE89-42E04D5BE324}" presName="node" presStyleLbl="node1" presStyleIdx="0" presStyleCnt="3">
        <dgm:presLayoutVars>
          <dgm:bulletEnabled val="1"/>
        </dgm:presLayoutVars>
      </dgm:prSet>
      <dgm:spPr/>
    </dgm:pt>
    <dgm:pt modelId="{FEFEDDA4-8978-4B5A-A0EB-1E7B1DF55332}" type="pres">
      <dgm:prSet presAssocID="{562EDBB7-DBBE-4588-A2A1-C9E8BE7EBC4D}" presName="sibTrans" presStyleCnt="0"/>
      <dgm:spPr/>
    </dgm:pt>
    <dgm:pt modelId="{2FE2F3B0-DD43-4D85-8658-C0157CA5CF1A}" type="pres">
      <dgm:prSet presAssocID="{07EDC289-D5A1-4225-A57E-DCE97B3FA2D7}" presName="node" presStyleLbl="node1" presStyleIdx="1" presStyleCnt="3">
        <dgm:presLayoutVars>
          <dgm:bulletEnabled val="1"/>
        </dgm:presLayoutVars>
      </dgm:prSet>
      <dgm:spPr/>
    </dgm:pt>
    <dgm:pt modelId="{5FE78CB5-37A2-46F7-B8F8-CA9CA6683654}" type="pres">
      <dgm:prSet presAssocID="{36700361-F713-4502-857F-5F23320ECDAA}" presName="sibTrans" presStyleCnt="0"/>
      <dgm:spPr/>
    </dgm:pt>
    <dgm:pt modelId="{EEFC2EE8-1718-4F83-9CA5-758DA061D2EC}" type="pres">
      <dgm:prSet presAssocID="{6B3DDAB9-32C9-44B9-9DAB-7E2E93B96787}" presName="node" presStyleLbl="node1" presStyleIdx="2" presStyleCnt="3">
        <dgm:presLayoutVars>
          <dgm:bulletEnabled val="1"/>
        </dgm:presLayoutVars>
      </dgm:prSet>
      <dgm:spPr/>
    </dgm:pt>
  </dgm:ptLst>
  <dgm:cxnLst>
    <dgm:cxn modelId="{6F7DE214-BD86-40AE-96B7-CCB9803ADF6B}" type="presOf" srcId="{AE951AD8-9E40-4625-BA0D-7BAF9DF79D62}" destId="{AFC145CC-6B1D-40CE-9065-90C50DD5699C}" srcOrd="0" destOrd="0" presId="urn:microsoft.com/office/officeart/2005/8/layout/default"/>
    <dgm:cxn modelId="{3AEE3F5B-A382-4D71-AEE3-2185FDBC00FB}" srcId="{AE951AD8-9E40-4625-BA0D-7BAF9DF79D62}" destId="{238BEF0B-5A51-41B9-BE89-42E04D5BE324}" srcOrd="0" destOrd="0" parTransId="{EFFEE57C-C7F2-4A18-941E-6147004821D0}" sibTransId="{562EDBB7-DBBE-4588-A2A1-C9E8BE7EBC4D}"/>
    <dgm:cxn modelId="{520E5F5C-0B51-4F26-9873-9C2885D2A4C1}" type="presOf" srcId="{6B3DDAB9-32C9-44B9-9DAB-7E2E93B96787}" destId="{EEFC2EE8-1718-4F83-9CA5-758DA061D2EC}" srcOrd="0" destOrd="0" presId="urn:microsoft.com/office/officeart/2005/8/layout/default"/>
    <dgm:cxn modelId="{69852260-DD44-482F-90D6-CCA1CC02FEF9}" srcId="{AE951AD8-9E40-4625-BA0D-7BAF9DF79D62}" destId="{07EDC289-D5A1-4225-A57E-DCE97B3FA2D7}" srcOrd="1" destOrd="0" parTransId="{0A43006D-172B-4AEF-B383-C6525CC60A77}" sibTransId="{36700361-F713-4502-857F-5F23320ECDAA}"/>
    <dgm:cxn modelId="{521F776F-A280-4F82-A8D1-D7D55D9CBB46}" type="presOf" srcId="{07EDC289-D5A1-4225-A57E-DCE97B3FA2D7}" destId="{2FE2F3B0-DD43-4D85-8658-C0157CA5CF1A}" srcOrd="0" destOrd="0" presId="urn:microsoft.com/office/officeart/2005/8/layout/default"/>
    <dgm:cxn modelId="{E34EE6CB-9637-4746-A806-8ADEF189EA91}" type="presOf" srcId="{238BEF0B-5A51-41B9-BE89-42E04D5BE324}" destId="{62AD62BD-2188-45B7-B040-FB1B2000C77C}" srcOrd="0" destOrd="0" presId="urn:microsoft.com/office/officeart/2005/8/layout/default"/>
    <dgm:cxn modelId="{7BF374DD-46F8-4908-A9CB-1A2DF5E747FF}" srcId="{AE951AD8-9E40-4625-BA0D-7BAF9DF79D62}" destId="{6B3DDAB9-32C9-44B9-9DAB-7E2E93B96787}" srcOrd="2" destOrd="0" parTransId="{C4EEBC46-E571-445F-8A58-62D8BD501D43}" sibTransId="{F8226824-5698-4759-86B4-5677A2CA24D6}"/>
    <dgm:cxn modelId="{C76653D6-AAF4-46B9-806C-1349BB3643A3}" type="presParOf" srcId="{AFC145CC-6B1D-40CE-9065-90C50DD5699C}" destId="{62AD62BD-2188-45B7-B040-FB1B2000C77C}" srcOrd="0" destOrd="0" presId="urn:microsoft.com/office/officeart/2005/8/layout/default"/>
    <dgm:cxn modelId="{56109155-6E59-4630-AFF9-11C9CF83DEDF}" type="presParOf" srcId="{AFC145CC-6B1D-40CE-9065-90C50DD5699C}" destId="{FEFEDDA4-8978-4B5A-A0EB-1E7B1DF55332}" srcOrd="1" destOrd="0" presId="urn:microsoft.com/office/officeart/2005/8/layout/default"/>
    <dgm:cxn modelId="{2D3178CD-16B7-4007-A187-F5636C86BD9E}" type="presParOf" srcId="{AFC145CC-6B1D-40CE-9065-90C50DD5699C}" destId="{2FE2F3B0-DD43-4D85-8658-C0157CA5CF1A}" srcOrd="2" destOrd="0" presId="urn:microsoft.com/office/officeart/2005/8/layout/default"/>
    <dgm:cxn modelId="{DBFC9ACA-8D6B-45B7-996A-9EC934D42D99}" type="presParOf" srcId="{AFC145CC-6B1D-40CE-9065-90C50DD5699C}" destId="{5FE78CB5-37A2-46F7-B8F8-CA9CA6683654}" srcOrd="3" destOrd="0" presId="urn:microsoft.com/office/officeart/2005/8/layout/default"/>
    <dgm:cxn modelId="{883099EE-00C1-4CD8-BAE7-43BAFE716841}" type="presParOf" srcId="{AFC145CC-6B1D-40CE-9065-90C50DD5699C}" destId="{EEFC2EE8-1718-4F83-9CA5-758DA061D2E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53FB1A-CE67-4A6D-80BD-6B89A9A33F26}"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C18B657F-CC3C-4919-B5CD-044898BBBE9A}">
      <dgm:prSet/>
      <dgm:spPr/>
      <dgm:t>
        <a:bodyPr/>
        <a:lstStyle/>
        <a:p>
          <a:r>
            <a:rPr lang="en-IE" dirty="0"/>
            <a:t>In the 3 months prior to an election or referendum campaign at Union, national, regional or local level, political advertising services can only be provided to sponsors in the EU. This is especially relevant to the upcoming Bye-Elections which must take place before the end of May 2026. The 3 month cut-off date was at the end of February 2026.</a:t>
          </a:r>
          <a:endParaRPr lang="en-US" dirty="0"/>
        </a:p>
      </dgm:t>
    </dgm:pt>
    <dgm:pt modelId="{57149BFD-1FD5-4C7F-B0A2-9B7F47AFFFB0}" type="parTrans" cxnId="{5C8D1B0C-8CA8-4671-9672-E93050AD8960}">
      <dgm:prSet/>
      <dgm:spPr/>
      <dgm:t>
        <a:bodyPr/>
        <a:lstStyle/>
        <a:p>
          <a:endParaRPr lang="en-US"/>
        </a:p>
      </dgm:t>
    </dgm:pt>
    <dgm:pt modelId="{305D41E5-BEEE-40D1-95CC-8B7712C52484}" type="sibTrans" cxnId="{5C8D1B0C-8CA8-4671-9672-E93050AD8960}">
      <dgm:prSet/>
      <dgm:spPr/>
      <dgm:t>
        <a:bodyPr/>
        <a:lstStyle/>
        <a:p>
          <a:endParaRPr lang="en-US"/>
        </a:p>
      </dgm:t>
    </dgm:pt>
    <dgm:pt modelId="{FF6A49E5-9BF7-41CA-ACAF-BF1D311BFE66}">
      <dgm:prSet/>
      <dgm:spPr/>
      <dgm:t>
        <a:bodyPr/>
        <a:lstStyle/>
        <a:p>
          <a:r>
            <a:rPr lang="en-IE" dirty="0"/>
            <a:t>Providers shall require sponsors who provide obviously incorrect information to correct that information;</a:t>
          </a:r>
          <a:endParaRPr lang="en-US" dirty="0"/>
        </a:p>
      </dgm:t>
    </dgm:pt>
    <dgm:pt modelId="{0A262DA7-D57B-4244-83DB-C148DB1A5025}" type="parTrans" cxnId="{DC97608B-4842-477D-A2DB-1D17F70B3168}">
      <dgm:prSet/>
      <dgm:spPr/>
      <dgm:t>
        <a:bodyPr/>
        <a:lstStyle/>
        <a:p>
          <a:endParaRPr lang="en-US"/>
        </a:p>
      </dgm:t>
    </dgm:pt>
    <dgm:pt modelId="{B42085B8-D014-4C51-89D3-2C9991D050D7}" type="sibTrans" cxnId="{DC97608B-4842-477D-A2DB-1D17F70B3168}">
      <dgm:prSet/>
      <dgm:spPr/>
      <dgm:t>
        <a:bodyPr/>
        <a:lstStyle/>
        <a:p>
          <a:endParaRPr lang="en-US"/>
        </a:p>
      </dgm:t>
    </dgm:pt>
    <dgm:pt modelId="{44F91EC6-6B59-44E7-919D-D790617EEAEE}">
      <dgm:prSet/>
      <dgm:spPr/>
      <dgm:t>
        <a:bodyPr/>
        <a:lstStyle/>
        <a:p>
          <a:r>
            <a:rPr lang="en-IE" dirty="0"/>
            <a:t>Providers must retain information on the campaign in question </a:t>
          </a:r>
          <a:r>
            <a:rPr lang="en-IE" b="1" dirty="0"/>
            <a:t>for 7 years</a:t>
          </a:r>
          <a:r>
            <a:rPr lang="en-IE" dirty="0"/>
            <a:t>, the services they provided for that campaign, the amount they were paid for the campaign, the source of that funding (public or private, inside or outside the EU), and the identity of and contact details for the sponsor of the services they provided.</a:t>
          </a:r>
          <a:endParaRPr lang="en-US" dirty="0"/>
        </a:p>
      </dgm:t>
    </dgm:pt>
    <dgm:pt modelId="{2259E0F9-A0EF-4ABE-8293-6B6F690A366F}" type="parTrans" cxnId="{857B0976-D2EC-4BB3-87FE-9ED59EFF8CBD}">
      <dgm:prSet/>
      <dgm:spPr/>
      <dgm:t>
        <a:bodyPr/>
        <a:lstStyle/>
        <a:p>
          <a:endParaRPr lang="en-US"/>
        </a:p>
      </dgm:t>
    </dgm:pt>
    <dgm:pt modelId="{3F7C5127-4B78-485C-9FE5-0642E5DBD2B3}" type="sibTrans" cxnId="{857B0976-D2EC-4BB3-87FE-9ED59EFF8CBD}">
      <dgm:prSet/>
      <dgm:spPr/>
      <dgm:t>
        <a:bodyPr/>
        <a:lstStyle/>
        <a:p>
          <a:endParaRPr lang="en-US"/>
        </a:p>
      </dgm:t>
    </dgm:pt>
    <dgm:pt modelId="{29985572-3434-4D21-B15C-18FFF3E922A3}">
      <dgm:prSet/>
      <dgm:spPr/>
      <dgm:t>
        <a:bodyPr/>
        <a:lstStyle/>
        <a:p>
          <a:r>
            <a:rPr lang="en-IE"/>
            <a:t>Where information a provider sent to a publisher has changed, the provider must send the updated information to the publisher.</a:t>
          </a:r>
          <a:endParaRPr lang="en-US"/>
        </a:p>
      </dgm:t>
    </dgm:pt>
    <dgm:pt modelId="{DDD52C56-838F-4AF6-A767-606506720096}" type="parTrans" cxnId="{AA2470DD-04C8-41F6-ABD9-D8D5E99C89FE}">
      <dgm:prSet/>
      <dgm:spPr/>
      <dgm:t>
        <a:bodyPr/>
        <a:lstStyle/>
        <a:p>
          <a:endParaRPr lang="en-US"/>
        </a:p>
      </dgm:t>
    </dgm:pt>
    <dgm:pt modelId="{1A78CA56-89DB-4506-963F-427F09DA76FE}" type="sibTrans" cxnId="{AA2470DD-04C8-41F6-ABD9-D8D5E99C89FE}">
      <dgm:prSet/>
      <dgm:spPr/>
      <dgm:t>
        <a:bodyPr/>
        <a:lstStyle/>
        <a:p>
          <a:endParaRPr lang="en-US"/>
        </a:p>
      </dgm:t>
    </dgm:pt>
    <dgm:pt modelId="{7D3C9672-6799-413B-AEED-3A53D0C7F97E}" type="pres">
      <dgm:prSet presAssocID="{8253FB1A-CE67-4A6D-80BD-6B89A9A33F26}" presName="Name0" presStyleCnt="0">
        <dgm:presLayoutVars>
          <dgm:dir/>
          <dgm:animLvl val="lvl"/>
          <dgm:resizeHandles val="exact"/>
        </dgm:presLayoutVars>
      </dgm:prSet>
      <dgm:spPr/>
    </dgm:pt>
    <dgm:pt modelId="{37548096-AAAC-40EE-B1F5-82AE6E18AFBD}" type="pres">
      <dgm:prSet presAssocID="{29985572-3434-4D21-B15C-18FFF3E922A3}" presName="boxAndChildren" presStyleCnt="0"/>
      <dgm:spPr/>
    </dgm:pt>
    <dgm:pt modelId="{6ECB6C31-A1CB-4A43-8F5E-DD5516411DDA}" type="pres">
      <dgm:prSet presAssocID="{29985572-3434-4D21-B15C-18FFF3E922A3}" presName="parentTextBox" presStyleLbl="node1" presStyleIdx="0" presStyleCnt="4"/>
      <dgm:spPr/>
    </dgm:pt>
    <dgm:pt modelId="{30FC66C4-8C90-4168-BEEC-C268B730444F}" type="pres">
      <dgm:prSet presAssocID="{3F7C5127-4B78-485C-9FE5-0642E5DBD2B3}" presName="sp" presStyleCnt="0"/>
      <dgm:spPr/>
    </dgm:pt>
    <dgm:pt modelId="{A82402B5-0FA0-44AA-BB70-E20E2A18078D}" type="pres">
      <dgm:prSet presAssocID="{44F91EC6-6B59-44E7-919D-D790617EEAEE}" presName="arrowAndChildren" presStyleCnt="0"/>
      <dgm:spPr/>
    </dgm:pt>
    <dgm:pt modelId="{7A497409-FD64-48E2-B261-7B39B27B2373}" type="pres">
      <dgm:prSet presAssocID="{44F91EC6-6B59-44E7-919D-D790617EEAEE}" presName="parentTextArrow" presStyleLbl="node1" presStyleIdx="1" presStyleCnt="4"/>
      <dgm:spPr/>
    </dgm:pt>
    <dgm:pt modelId="{09BE091C-EC2A-4642-B712-D1D168EC1165}" type="pres">
      <dgm:prSet presAssocID="{B42085B8-D014-4C51-89D3-2C9991D050D7}" presName="sp" presStyleCnt="0"/>
      <dgm:spPr/>
    </dgm:pt>
    <dgm:pt modelId="{1FC0D280-CBAD-4355-B84C-46D787AE182B}" type="pres">
      <dgm:prSet presAssocID="{FF6A49E5-9BF7-41CA-ACAF-BF1D311BFE66}" presName="arrowAndChildren" presStyleCnt="0"/>
      <dgm:spPr/>
    </dgm:pt>
    <dgm:pt modelId="{B7CDC814-28B2-4B97-8BCF-1098E5091F69}" type="pres">
      <dgm:prSet presAssocID="{FF6A49E5-9BF7-41CA-ACAF-BF1D311BFE66}" presName="parentTextArrow" presStyleLbl="node1" presStyleIdx="2" presStyleCnt="4"/>
      <dgm:spPr/>
    </dgm:pt>
    <dgm:pt modelId="{6235CCF8-1AA6-47E1-B5D5-7F07FCF26BC7}" type="pres">
      <dgm:prSet presAssocID="{305D41E5-BEEE-40D1-95CC-8B7712C52484}" presName="sp" presStyleCnt="0"/>
      <dgm:spPr/>
    </dgm:pt>
    <dgm:pt modelId="{6537CBA7-989F-4E8B-A07A-3B91D5650351}" type="pres">
      <dgm:prSet presAssocID="{C18B657F-CC3C-4919-B5CD-044898BBBE9A}" presName="arrowAndChildren" presStyleCnt="0"/>
      <dgm:spPr/>
    </dgm:pt>
    <dgm:pt modelId="{4B33C938-56F0-4E18-B505-07676207B1B4}" type="pres">
      <dgm:prSet presAssocID="{C18B657F-CC3C-4919-B5CD-044898BBBE9A}" presName="parentTextArrow" presStyleLbl="node1" presStyleIdx="3" presStyleCnt="4"/>
      <dgm:spPr/>
    </dgm:pt>
  </dgm:ptLst>
  <dgm:cxnLst>
    <dgm:cxn modelId="{5C8D1B0C-8CA8-4671-9672-E93050AD8960}" srcId="{8253FB1A-CE67-4A6D-80BD-6B89A9A33F26}" destId="{C18B657F-CC3C-4919-B5CD-044898BBBE9A}" srcOrd="0" destOrd="0" parTransId="{57149BFD-1FD5-4C7F-B0A2-9B7F47AFFFB0}" sibTransId="{305D41E5-BEEE-40D1-95CC-8B7712C52484}"/>
    <dgm:cxn modelId="{47E2D825-1C67-442E-9A72-2C5A197BA934}" type="presOf" srcId="{44F91EC6-6B59-44E7-919D-D790617EEAEE}" destId="{7A497409-FD64-48E2-B261-7B39B27B2373}" srcOrd="0" destOrd="0" presId="urn:microsoft.com/office/officeart/2005/8/layout/process4"/>
    <dgm:cxn modelId="{A5439C2D-DFE8-4F03-9A58-60310491F1C8}" type="presOf" srcId="{8253FB1A-CE67-4A6D-80BD-6B89A9A33F26}" destId="{7D3C9672-6799-413B-AEED-3A53D0C7F97E}" srcOrd="0" destOrd="0" presId="urn:microsoft.com/office/officeart/2005/8/layout/process4"/>
    <dgm:cxn modelId="{CE13F56C-F90A-4BBE-84C1-B864F6F7563B}" type="presOf" srcId="{C18B657F-CC3C-4919-B5CD-044898BBBE9A}" destId="{4B33C938-56F0-4E18-B505-07676207B1B4}" srcOrd="0" destOrd="0" presId="urn:microsoft.com/office/officeart/2005/8/layout/process4"/>
    <dgm:cxn modelId="{E4FB2A6E-DD40-484A-9B6A-14BFD9A06041}" type="presOf" srcId="{FF6A49E5-9BF7-41CA-ACAF-BF1D311BFE66}" destId="{B7CDC814-28B2-4B97-8BCF-1098E5091F69}" srcOrd="0" destOrd="0" presId="urn:microsoft.com/office/officeart/2005/8/layout/process4"/>
    <dgm:cxn modelId="{857B0976-D2EC-4BB3-87FE-9ED59EFF8CBD}" srcId="{8253FB1A-CE67-4A6D-80BD-6B89A9A33F26}" destId="{44F91EC6-6B59-44E7-919D-D790617EEAEE}" srcOrd="2" destOrd="0" parTransId="{2259E0F9-A0EF-4ABE-8293-6B6F690A366F}" sibTransId="{3F7C5127-4B78-485C-9FE5-0642E5DBD2B3}"/>
    <dgm:cxn modelId="{E6EA8C7A-202E-4D66-91A2-4151D03C186B}" type="presOf" srcId="{29985572-3434-4D21-B15C-18FFF3E922A3}" destId="{6ECB6C31-A1CB-4A43-8F5E-DD5516411DDA}" srcOrd="0" destOrd="0" presId="urn:microsoft.com/office/officeart/2005/8/layout/process4"/>
    <dgm:cxn modelId="{DC97608B-4842-477D-A2DB-1D17F70B3168}" srcId="{8253FB1A-CE67-4A6D-80BD-6B89A9A33F26}" destId="{FF6A49E5-9BF7-41CA-ACAF-BF1D311BFE66}" srcOrd="1" destOrd="0" parTransId="{0A262DA7-D57B-4244-83DB-C148DB1A5025}" sibTransId="{B42085B8-D014-4C51-89D3-2C9991D050D7}"/>
    <dgm:cxn modelId="{AA2470DD-04C8-41F6-ABD9-D8D5E99C89FE}" srcId="{8253FB1A-CE67-4A6D-80BD-6B89A9A33F26}" destId="{29985572-3434-4D21-B15C-18FFF3E922A3}" srcOrd="3" destOrd="0" parTransId="{DDD52C56-838F-4AF6-A767-606506720096}" sibTransId="{1A78CA56-89DB-4506-963F-427F09DA76FE}"/>
    <dgm:cxn modelId="{EF9CCA8D-7E98-44B4-A3E6-545191CE3E66}" type="presParOf" srcId="{7D3C9672-6799-413B-AEED-3A53D0C7F97E}" destId="{37548096-AAAC-40EE-B1F5-82AE6E18AFBD}" srcOrd="0" destOrd="0" presId="urn:microsoft.com/office/officeart/2005/8/layout/process4"/>
    <dgm:cxn modelId="{1447C276-9A74-410F-A49B-14F339EA8548}" type="presParOf" srcId="{37548096-AAAC-40EE-B1F5-82AE6E18AFBD}" destId="{6ECB6C31-A1CB-4A43-8F5E-DD5516411DDA}" srcOrd="0" destOrd="0" presId="urn:microsoft.com/office/officeart/2005/8/layout/process4"/>
    <dgm:cxn modelId="{C97AAEA5-DADF-4494-A078-A115443DA2B8}" type="presParOf" srcId="{7D3C9672-6799-413B-AEED-3A53D0C7F97E}" destId="{30FC66C4-8C90-4168-BEEC-C268B730444F}" srcOrd="1" destOrd="0" presId="urn:microsoft.com/office/officeart/2005/8/layout/process4"/>
    <dgm:cxn modelId="{E756A453-2A3D-4110-9255-65F1357C859B}" type="presParOf" srcId="{7D3C9672-6799-413B-AEED-3A53D0C7F97E}" destId="{A82402B5-0FA0-44AA-BB70-E20E2A18078D}" srcOrd="2" destOrd="0" presId="urn:microsoft.com/office/officeart/2005/8/layout/process4"/>
    <dgm:cxn modelId="{C09F09A1-2432-4D8F-A155-3039F8A60F8B}" type="presParOf" srcId="{A82402B5-0FA0-44AA-BB70-E20E2A18078D}" destId="{7A497409-FD64-48E2-B261-7B39B27B2373}" srcOrd="0" destOrd="0" presId="urn:microsoft.com/office/officeart/2005/8/layout/process4"/>
    <dgm:cxn modelId="{2B684C10-71E7-435D-811E-EA9884C3184A}" type="presParOf" srcId="{7D3C9672-6799-413B-AEED-3A53D0C7F97E}" destId="{09BE091C-EC2A-4642-B712-D1D168EC1165}" srcOrd="3" destOrd="0" presId="urn:microsoft.com/office/officeart/2005/8/layout/process4"/>
    <dgm:cxn modelId="{425B82A5-A571-47C3-81D1-6BF42AC3F217}" type="presParOf" srcId="{7D3C9672-6799-413B-AEED-3A53D0C7F97E}" destId="{1FC0D280-CBAD-4355-B84C-46D787AE182B}" srcOrd="4" destOrd="0" presId="urn:microsoft.com/office/officeart/2005/8/layout/process4"/>
    <dgm:cxn modelId="{4BE3913B-BC7F-46D0-83C4-A48C3F32E77A}" type="presParOf" srcId="{1FC0D280-CBAD-4355-B84C-46D787AE182B}" destId="{B7CDC814-28B2-4B97-8BCF-1098E5091F69}" srcOrd="0" destOrd="0" presId="urn:microsoft.com/office/officeart/2005/8/layout/process4"/>
    <dgm:cxn modelId="{55B0FBB4-F9DE-448A-8F70-16280D7829E8}" type="presParOf" srcId="{7D3C9672-6799-413B-AEED-3A53D0C7F97E}" destId="{6235CCF8-1AA6-47E1-B5D5-7F07FCF26BC7}" srcOrd="5" destOrd="0" presId="urn:microsoft.com/office/officeart/2005/8/layout/process4"/>
    <dgm:cxn modelId="{BF539C7D-828D-4E18-80D2-84E2D2663023}" type="presParOf" srcId="{7D3C9672-6799-413B-AEED-3A53D0C7F97E}" destId="{6537CBA7-989F-4E8B-A07A-3B91D5650351}" srcOrd="6" destOrd="0" presId="urn:microsoft.com/office/officeart/2005/8/layout/process4"/>
    <dgm:cxn modelId="{1DAEDE3C-30FF-4986-8BFB-BC5AC4374462}" type="presParOf" srcId="{6537CBA7-989F-4E8B-A07A-3B91D5650351}" destId="{4B33C938-56F0-4E18-B505-07676207B1B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AC5AC1-1BFC-4DA4-AE39-DF56E7FB04A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8CC193E-1195-46FE-8FF9-7CBA6614F7DC}">
      <dgm:prSet/>
      <dgm:spPr/>
      <dgm:t>
        <a:bodyPr/>
        <a:lstStyle/>
        <a:p>
          <a:pPr>
            <a:buNone/>
          </a:pPr>
          <a:r>
            <a:rPr lang="en-IE"/>
            <a:t>For each political advertisement published, a publisher must ensure the ad is </a:t>
          </a:r>
          <a:r>
            <a:rPr lang="en-IE" b="1"/>
            <a:t>labelled</a:t>
          </a:r>
          <a:r>
            <a:rPr lang="en-IE"/>
            <a:t> to confirm: </a:t>
          </a:r>
          <a:endParaRPr lang="en-US"/>
        </a:p>
      </dgm:t>
    </dgm:pt>
    <dgm:pt modelId="{88CB3F37-E6C0-4EF8-AC39-8864677615CD}" type="parTrans" cxnId="{3D0BE7BF-DE5C-4F7B-8A22-E1E1E22D0166}">
      <dgm:prSet/>
      <dgm:spPr/>
      <dgm:t>
        <a:bodyPr/>
        <a:lstStyle/>
        <a:p>
          <a:endParaRPr lang="en-US"/>
        </a:p>
      </dgm:t>
    </dgm:pt>
    <dgm:pt modelId="{3604FFB3-5296-4D62-A50A-94B04C522CE1}" type="sibTrans" cxnId="{3D0BE7BF-DE5C-4F7B-8A22-E1E1E22D0166}">
      <dgm:prSet/>
      <dgm:spPr/>
      <dgm:t>
        <a:bodyPr/>
        <a:lstStyle/>
        <a:p>
          <a:endParaRPr lang="en-US"/>
        </a:p>
      </dgm:t>
    </dgm:pt>
    <dgm:pt modelId="{92A982D4-65D5-41D4-A640-C27F4D40C54B}">
      <dgm:prSet/>
      <dgm:spPr/>
      <dgm:t>
        <a:bodyPr/>
        <a:lstStyle/>
        <a:p>
          <a:pPr>
            <a:buFont typeface="+mj-lt"/>
            <a:buAutoNum type="arabicPeriod"/>
          </a:pPr>
          <a:r>
            <a:rPr lang="en-IE" dirty="0"/>
            <a:t>that the ad it publishes is a political ad; </a:t>
          </a:r>
          <a:endParaRPr lang="en-US" dirty="0"/>
        </a:p>
      </dgm:t>
    </dgm:pt>
    <dgm:pt modelId="{AA01FF1C-9727-4675-B3E0-622AA5E8CCC4}" type="parTrans" cxnId="{25D3E72A-F04C-402D-B274-BC46A480D6CB}">
      <dgm:prSet/>
      <dgm:spPr/>
      <dgm:t>
        <a:bodyPr/>
        <a:lstStyle/>
        <a:p>
          <a:endParaRPr lang="en-US"/>
        </a:p>
      </dgm:t>
    </dgm:pt>
    <dgm:pt modelId="{ED97D184-19F2-4141-9694-2F4A3E78EC86}" type="sibTrans" cxnId="{25D3E72A-F04C-402D-B274-BC46A480D6CB}">
      <dgm:prSet/>
      <dgm:spPr/>
      <dgm:t>
        <a:bodyPr/>
        <a:lstStyle/>
        <a:p>
          <a:endParaRPr lang="en-US"/>
        </a:p>
      </dgm:t>
    </dgm:pt>
    <dgm:pt modelId="{E615EBC4-023F-4B10-B064-18D8EFD27EC7}">
      <dgm:prSet/>
      <dgm:spPr/>
      <dgm:t>
        <a:bodyPr/>
        <a:lstStyle/>
        <a:p>
          <a:pPr>
            <a:buFont typeface="+mj-lt"/>
            <a:buAutoNum type="arabicPeriod"/>
          </a:pPr>
          <a:r>
            <a:rPr lang="en-IE" dirty="0"/>
            <a:t>the identity of the sponsor; </a:t>
          </a:r>
          <a:endParaRPr lang="en-US" dirty="0"/>
        </a:p>
      </dgm:t>
    </dgm:pt>
    <dgm:pt modelId="{90EBF4B9-7306-4453-8949-C41AFE489C3F}" type="parTrans" cxnId="{618B58B3-EC77-46D9-8199-633911DD680F}">
      <dgm:prSet/>
      <dgm:spPr/>
      <dgm:t>
        <a:bodyPr/>
        <a:lstStyle/>
        <a:p>
          <a:endParaRPr lang="en-US"/>
        </a:p>
      </dgm:t>
    </dgm:pt>
    <dgm:pt modelId="{FE8F804F-E61C-477B-8BE0-F7460DBFAD54}" type="sibTrans" cxnId="{618B58B3-EC77-46D9-8199-633911DD680F}">
      <dgm:prSet/>
      <dgm:spPr/>
      <dgm:t>
        <a:bodyPr/>
        <a:lstStyle/>
        <a:p>
          <a:endParaRPr lang="en-US"/>
        </a:p>
      </dgm:t>
    </dgm:pt>
    <dgm:pt modelId="{CB21B32F-BD2F-48BF-8A52-AE2D0758252C}">
      <dgm:prSet/>
      <dgm:spPr/>
      <dgm:t>
        <a:bodyPr/>
        <a:lstStyle/>
        <a:p>
          <a:pPr>
            <a:buFont typeface="+mj-lt"/>
            <a:buAutoNum type="arabicPeriod"/>
          </a:pPr>
          <a:r>
            <a:rPr lang="en-IE" dirty="0"/>
            <a:t>the electoral process to which the ad relates; </a:t>
          </a:r>
          <a:endParaRPr lang="en-US" dirty="0"/>
        </a:p>
      </dgm:t>
    </dgm:pt>
    <dgm:pt modelId="{19F8C880-EF93-43F6-8635-1D53A385D39A}" type="parTrans" cxnId="{EAA32B35-5242-481E-A2D5-5B69BA710DC3}">
      <dgm:prSet/>
      <dgm:spPr/>
      <dgm:t>
        <a:bodyPr/>
        <a:lstStyle/>
        <a:p>
          <a:endParaRPr lang="en-US"/>
        </a:p>
      </dgm:t>
    </dgm:pt>
    <dgm:pt modelId="{08CBE514-9484-4FB6-A633-873DE24A583F}" type="sibTrans" cxnId="{EAA32B35-5242-481E-A2D5-5B69BA710DC3}">
      <dgm:prSet/>
      <dgm:spPr/>
      <dgm:t>
        <a:bodyPr/>
        <a:lstStyle/>
        <a:p>
          <a:endParaRPr lang="en-US"/>
        </a:p>
      </dgm:t>
    </dgm:pt>
    <dgm:pt modelId="{9BF6E0E7-BE39-4C6A-B29E-CC1E5AF7C675}">
      <dgm:prSet/>
      <dgm:spPr/>
      <dgm:t>
        <a:bodyPr/>
        <a:lstStyle/>
        <a:p>
          <a:pPr>
            <a:buFont typeface="+mj-lt"/>
            <a:buAutoNum type="arabicPeriod"/>
          </a:pPr>
          <a:r>
            <a:rPr lang="en-IE" dirty="0"/>
            <a:t>where the ad has been subject to targeting or ad-delivery techniques; and </a:t>
          </a:r>
          <a:endParaRPr lang="en-US" dirty="0"/>
        </a:p>
      </dgm:t>
    </dgm:pt>
    <dgm:pt modelId="{BD2F0C1B-A369-4491-85F6-137E13AA4413}" type="parTrans" cxnId="{3EEAC4E5-AAED-4611-8DCA-7B0537B4EA8D}">
      <dgm:prSet/>
      <dgm:spPr/>
      <dgm:t>
        <a:bodyPr/>
        <a:lstStyle/>
        <a:p>
          <a:endParaRPr lang="en-US"/>
        </a:p>
      </dgm:t>
    </dgm:pt>
    <dgm:pt modelId="{40104CD4-9B20-4290-9268-3A54516BF3E3}" type="sibTrans" cxnId="{3EEAC4E5-AAED-4611-8DCA-7B0537B4EA8D}">
      <dgm:prSet/>
      <dgm:spPr/>
      <dgm:t>
        <a:bodyPr/>
        <a:lstStyle/>
        <a:p>
          <a:endParaRPr lang="en-US"/>
        </a:p>
      </dgm:t>
    </dgm:pt>
    <dgm:pt modelId="{59633B26-C6EC-4012-AC0B-0C59E8B6A058}">
      <dgm:prSet/>
      <dgm:spPr/>
      <dgm:t>
        <a:bodyPr/>
        <a:lstStyle/>
        <a:p>
          <a:pPr>
            <a:buFont typeface="+mj-lt"/>
            <a:buAutoNum type="arabicPeriod"/>
          </a:pPr>
          <a:r>
            <a:rPr lang="en-IE" dirty="0"/>
            <a:t>that it contains a Transparency Notice or a link or other information on where such a Transparency Notice can be found. </a:t>
          </a:r>
          <a:endParaRPr lang="en-US" dirty="0"/>
        </a:p>
      </dgm:t>
    </dgm:pt>
    <dgm:pt modelId="{617F19A9-CB36-48BB-8721-389B8B2B4110}" type="parTrans" cxnId="{09AD2174-1B77-401F-918A-99DF08AA8DA1}">
      <dgm:prSet/>
      <dgm:spPr/>
      <dgm:t>
        <a:bodyPr/>
        <a:lstStyle/>
        <a:p>
          <a:endParaRPr lang="en-US"/>
        </a:p>
      </dgm:t>
    </dgm:pt>
    <dgm:pt modelId="{1A02A640-A90D-47EC-8B35-5A44D7FAA22B}" type="sibTrans" cxnId="{09AD2174-1B77-401F-918A-99DF08AA8DA1}">
      <dgm:prSet/>
      <dgm:spPr/>
      <dgm:t>
        <a:bodyPr/>
        <a:lstStyle/>
        <a:p>
          <a:endParaRPr lang="en-US"/>
        </a:p>
      </dgm:t>
    </dgm:pt>
    <dgm:pt modelId="{164C2D5D-E704-4003-BBAA-58EF3539E4D7}">
      <dgm:prSet/>
      <dgm:spPr/>
      <dgm:t>
        <a:bodyPr/>
        <a:lstStyle/>
        <a:p>
          <a:r>
            <a:rPr lang="en-IE" b="1"/>
            <a:t>This label must appear clearly on the political ad itself.</a:t>
          </a:r>
          <a:endParaRPr lang="en-US"/>
        </a:p>
      </dgm:t>
    </dgm:pt>
    <dgm:pt modelId="{29BDD619-03FC-4373-BCB0-39014F4B608D}" type="parTrans" cxnId="{FDBAC69E-42FD-4FCB-9A06-7BF6141D4B9C}">
      <dgm:prSet/>
      <dgm:spPr/>
      <dgm:t>
        <a:bodyPr/>
        <a:lstStyle/>
        <a:p>
          <a:endParaRPr lang="en-US"/>
        </a:p>
      </dgm:t>
    </dgm:pt>
    <dgm:pt modelId="{78A7B6E7-1A2B-4F5D-B052-160970246EC2}" type="sibTrans" cxnId="{FDBAC69E-42FD-4FCB-9A06-7BF6141D4B9C}">
      <dgm:prSet/>
      <dgm:spPr/>
      <dgm:t>
        <a:bodyPr/>
        <a:lstStyle/>
        <a:p>
          <a:endParaRPr lang="en-US"/>
        </a:p>
      </dgm:t>
    </dgm:pt>
    <dgm:pt modelId="{4C7D7F65-F57E-4DF7-B274-864CB5536727}">
      <dgm:prSet/>
      <dgm:spPr/>
      <dgm:t>
        <a:bodyPr/>
        <a:lstStyle/>
        <a:p>
          <a:r>
            <a:rPr lang="en-IE" dirty="0"/>
            <a:t>In addition, publishers must make information on the amount they were paid for the relevant campaign, including any use of targeting and ad-delivery techniques, available to the relevant regulator. They must retain that information for 7 years.</a:t>
          </a:r>
          <a:endParaRPr lang="en-US" dirty="0"/>
        </a:p>
      </dgm:t>
    </dgm:pt>
    <dgm:pt modelId="{C8CB5869-0F2C-4CEE-B74B-066A86C8C42D}" type="parTrans" cxnId="{6CE97193-3580-4F70-B394-4A03A087D8B7}">
      <dgm:prSet/>
      <dgm:spPr/>
      <dgm:t>
        <a:bodyPr/>
        <a:lstStyle/>
        <a:p>
          <a:endParaRPr lang="en-US"/>
        </a:p>
      </dgm:t>
    </dgm:pt>
    <dgm:pt modelId="{0D067A34-61C3-4A69-9DF1-334E976904D7}" type="sibTrans" cxnId="{6CE97193-3580-4F70-B394-4A03A087D8B7}">
      <dgm:prSet/>
      <dgm:spPr/>
      <dgm:t>
        <a:bodyPr/>
        <a:lstStyle/>
        <a:p>
          <a:endParaRPr lang="en-US"/>
        </a:p>
      </dgm:t>
    </dgm:pt>
    <dgm:pt modelId="{0AFE458E-0A6B-4097-95C6-2A50A63A3997}">
      <dgm:prSet/>
      <dgm:spPr/>
      <dgm:t>
        <a:bodyPr/>
        <a:lstStyle/>
        <a:p>
          <a:r>
            <a:rPr lang="en-IE" dirty="0"/>
            <a:t>Publishers must make each ad (including the Transparency Notice) available in an EU repository. </a:t>
          </a:r>
        </a:p>
        <a:p>
          <a:r>
            <a:rPr lang="en-IE" dirty="0"/>
            <a:t>Publishers who are VLOPS/VLOSES must do this immediately on publication, other publishers must do so within 72 hours of publication. </a:t>
          </a:r>
          <a:endParaRPr lang="en-US" dirty="0"/>
        </a:p>
      </dgm:t>
    </dgm:pt>
    <dgm:pt modelId="{38A7F3ED-7448-4C99-AD3E-9839C6E42E71}" type="parTrans" cxnId="{40CF6229-0C1C-4DF9-98B2-BA07AE51D556}">
      <dgm:prSet/>
      <dgm:spPr/>
      <dgm:t>
        <a:bodyPr/>
        <a:lstStyle/>
        <a:p>
          <a:endParaRPr lang="en-US"/>
        </a:p>
      </dgm:t>
    </dgm:pt>
    <dgm:pt modelId="{97D71A90-7358-4A3D-9420-E3C461094716}" type="sibTrans" cxnId="{40CF6229-0C1C-4DF9-98B2-BA07AE51D556}">
      <dgm:prSet/>
      <dgm:spPr/>
      <dgm:t>
        <a:bodyPr/>
        <a:lstStyle/>
        <a:p>
          <a:endParaRPr lang="en-US"/>
        </a:p>
      </dgm:t>
    </dgm:pt>
    <dgm:pt modelId="{12966701-578A-4209-93FC-43F0526CD598}" type="pres">
      <dgm:prSet presAssocID="{61AC5AC1-1BFC-4DA4-AE39-DF56E7FB04AE}" presName="diagram" presStyleCnt="0">
        <dgm:presLayoutVars>
          <dgm:dir/>
          <dgm:resizeHandles val="exact"/>
        </dgm:presLayoutVars>
      </dgm:prSet>
      <dgm:spPr/>
    </dgm:pt>
    <dgm:pt modelId="{61F7F864-802D-47EC-87E4-F6365E72D528}" type="pres">
      <dgm:prSet presAssocID="{98CC193E-1195-46FE-8FF9-7CBA6614F7DC}" presName="node" presStyleLbl="node1" presStyleIdx="0" presStyleCnt="4" custScaleX="118479">
        <dgm:presLayoutVars>
          <dgm:bulletEnabled val="1"/>
        </dgm:presLayoutVars>
      </dgm:prSet>
      <dgm:spPr/>
    </dgm:pt>
    <dgm:pt modelId="{2A558811-BCF7-4F94-8113-226AB0879ADB}" type="pres">
      <dgm:prSet presAssocID="{3604FFB3-5296-4D62-A50A-94B04C522CE1}" presName="sibTrans" presStyleCnt="0"/>
      <dgm:spPr/>
    </dgm:pt>
    <dgm:pt modelId="{AFE5D7F5-36ED-476B-98C5-7E67EA8718B2}" type="pres">
      <dgm:prSet presAssocID="{164C2D5D-E704-4003-BBAA-58EF3539E4D7}" presName="node" presStyleLbl="node1" presStyleIdx="1" presStyleCnt="4">
        <dgm:presLayoutVars>
          <dgm:bulletEnabled val="1"/>
        </dgm:presLayoutVars>
      </dgm:prSet>
      <dgm:spPr/>
    </dgm:pt>
    <dgm:pt modelId="{D9A6F51A-FB2E-4934-B7F0-56D5B299CA09}" type="pres">
      <dgm:prSet presAssocID="{78A7B6E7-1A2B-4F5D-B052-160970246EC2}" presName="sibTrans" presStyleCnt="0"/>
      <dgm:spPr/>
    </dgm:pt>
    <dgm:pt modelId="{9A71D6C4-6B7B-4E7C-B652-4E22F24D533F}" type="pres">
      <dgm:prSet presAssocID="{4C7D7F65-F57E-4DF7-B274-864CB5536727}" presName="node" presStyleLbl="node1" presStyleIdx="2" presStyleCnt="4">
        <dgm:presLayoutVars>
          <dgm:bulletEnabled val="1"/>
        </dgm:presLayoutVars>
      </dgm:prSet>
      <dgm:spPr/>
    </dgm:pt>
    <dgm:pt modelId="{82138801-813A-493C-A9DE-8F8C8EBC7287}" type="pres">
      <dgm:prSet presAssocID="{0D067A34-61C3-4A69-9DF1-334E976904D7}" presName="sibTrans" presStyleCnt="0"/>
      <dgm:spPr/>
    </dgm:pt>
    <dgm:pt modelId="{A8C5A1A3-3DA1-469C-9CDC-1C5C0B995012}" type="pres">
      <dgm:prSet presAssocID="{0AFE458E-0A6B-4097-95C6-2A50A63A3997}" presName="node" presStyleLbl="node1" presStyleIdx="3" presStyleCnt="4">
        <dgm:presLayoutVars>
          <dgm:bulletEnabled val="1"/>
        </dgm:presLayoutVars>
      </dgm:prSet>
      <dgm:spPr/>
    </dgm:pt>
  </dgm:ptLst>
  <dgm:cxnLst>
    <dgm:cxn modelId="{A2F7BA0A-E75B-46F9-A8B7-7F804E70EEBB}" type="presOf" srcId="{0AFE458E-0A6B-4097-95C6-2A50A63A3997}" destId="{A8C5A1A3-3DA1-469C-9CDC-1C5C0B995012}" srcOrd="0" destOrd="0" presId="urn:microsoft.com/office/officeart/2005/8/layout/default"/>
    <dgm:cxn modelId="{8880FF17-D057-433C-AFA8-7E48261CFEF7}" type="presOf" srcId="{92A982D4-65D5-41D4-A640-C27F4D40C54B}" destId="{61F7F864-802D-47EC-87E4-F6365E72D528}" srcOrd="0" destOrd="1" presId="urn:microsoft.com/office/officeart/2005/8/layout/default"/>
    <dgm:cxn modelId="{491E9518-8136-4E76-AD49-07D2F4D5F679}" type="presOf" srcId="{98CC193E-1195-46FE-8FF9-7CBA6614F7DC}" destId="{61F7F864-802D-47EC-87E4-F6365E72D528}" srcOrd="0" destOrd="0" presId="urn:microsoft.com/office/officeart/2005/8/layout/default"/>
    <dgm:cxn modelId="{40CF6229-0C1C-4DF9-98B2-BA07AE51D556}" srcId="{61AC5AC1-1BFC-4DA4-AE39-DF56E7FB04AE}" destId="{0AFE458E-0A6B-4097-95C6-2A50A63A3997}" srcOrd="3" destOrd="0" parTransId="{38A7F3ED-7448-4C99-AD3E-9839C6E42E71}" sibTransId="{97D71A90-7358-4A3D-9420-E3C461094716}"/>
    <dgm:cxn modelId="{25D3E72A-F04C-402D-B274-BC46A480D6CB}" srcId="{98CC193E-1195-46FE-8FF9-7CBA6614F7DC}" destId="{92A982D4-65D5-41D4-A640-C27F4D40C54B}" srcOrd="0" destOrd="0" parTransId="{AA01FF1C-9727-4675-B3E0-622AA5E8CCC4}" sibTransId="{ED97D184-19F2-4141-9694-2F4A3E78EC86}"/>
    <dgm:cxn modelId="{EAA32B35-5242-481E-A2D5-5B69BA710DC3}" srcId="{98CC193E-1195-46FE-8FF9-7CBA6614F7DC}" destId="{CB21B32F-BD2F-48BF-8A52-AE2D0758252C}" srcOrd="2" destOrd="0" parTransId="{19F8C880-EF93-43F6-8635-1D53A385D39A}" sibTransId="{08CBE514-9484-4FB6-A633-873DE24A583F}"/>
    <dgm:cxn modelId="{16430163-0A8B-4D38-8755-939D090426E2}" type="presOf" srcId="{164C2D5D-E704-4003-BBAA-58EF3539E4D7}" destId="{AFE5D7F5-36ED-476B-98C5-7E67EA8718B2}" srcOrd="0" destOrd="0" presId="urn:microsoft.com/office/officeart/2005/8/layout/default"/>
    <dgm:cxn modelId="{0CA0916B-A216-4C49-A107-11BB40754068}" type="presOf" srcId="{61AC5AC1-1BFC-4DA4-AE39-DF56E7FB04AE}" destId="{12966701-578A-4209-93FC-43F0526CD598}" srcOrd="0" destOrd="0" presId="urn:microsoft.com/office/officeart/2005/8/layout/default"/>
    <dgm:cxn modelId="{DA3A9073-C42D-4903-9460-378BAE37AC86}" type="presOf" srcId="{E615EBC4-023F-4B10-B064-18D8EFD27EC7}" destId="{61F7F864-802D-47EC-87E4-F6365E72D528}" srcOrd="0" destOrd="2" presId="urn:microsoft.com/office/officeart/2005/8/layout/default"/>
    <dgm:cxn modelId="{09AD2174-1B77-401F-918A-99DF08AA8DA1}" srcId="{98CC193E-1195-46FE-8FF9-7CBA6614F7DC}" destId="{59633B26-C6EC-4012-AC0B-0C59E8B6A058}" srcOrd="4" destOrd="0" parTransId="{617F19A9-CB36-48BB-8721-389B8B2B4110}" sibTransId="{1A02A640-A90D-47EC-8B35-5A44D7FAA22B}"/>
    <dgm:cxn modelId="{6CE97193-3580-4F70-B394-4A03A087D8B7}" srcId="{61AC5AC1-1BFC-4DA4-AE39-DF56E7FB04AE}" destId="{4C7D7F65-F57E-4DF7-B274-864CB5536727}" srcOrd="2" destOrd="0" parTransId="{C8CB5869-0F2C-4CEE-B74B-066A86C8C42D}" sibTransId="{0D067A34-61C3-4A69-9DF1-334E976904D7}"/>
    <dgm:cxn modelId="{006DBB9D-C831-47AC-AF8B-F54A467B3A70}" type="presOf" srcId="{9BF6E0E7-BE39-4C6A-B29E-CC1E5AF7C675}" destId="{61F7F864-802D-47EC-87E4-F6365E72D528}" srcOrd="0" destOrd="4" presId="urn:microsoft.com/office/officeart/2005/8/layout/default"/>
    <dgm:cxn modelId="{FDBAC69E-42FD-4FCB-9A06-7BF6141D4B9C}" srcId="{61AC5AC1-1BFC-4DA4-AE39-DF56E7FB04AE}" destId="{164C2D5D-E704-4003-BBAA-58EF3539E4D7}" srcOrd="1" destOrd="0" parTransId="{29BDD619-03FC-4373-BCB0-39014F4B608D}" sibTransId="{78A7B6E7-1A2B-4F5D-B052-160970246EC2}"/>
    <dgm:cxn modelId="{5D8141B1-5877-453E-8642-7852CEDF4883}" type="presOf" srcId="{4C7D7F65-F57E-4DF7-B274-864CB5536727}" destId="{9A71D6C4-6B7B-4E7C-B652-4E22F24D533F}" srcOrd="0" destOrd="0" presId="urn:microsoft.com/office/officeart/2005/8/layout/default"/>
    <dgm:cxn modelId="{618B58B3-EC77-46D9-8199-633911DD680F}" srcId="{98CC193E-1195-46FE-8FF9-7CBA6614F7DC}" destId="{E615EBC4-023F-4B10-B064-18D8EFD27EC7}" srcOrd="1" destOrd="0" parTransId="{90EBF4B9-7306-4453-8949-C41AFE489C3F}" sibTransId="{FE8F804F-E61C-477B-8BE0-F7460DBFAD54}"/>
    <dgm:cxn modelId="{E84035B4-EA99-4516-9356-338B1916293A}" type="presOf" srcId="{59633B26-C6EC-4012-AC0B-0C59E8B6A058}" destId="{61F7F864-802D-47EC-87E4-F6365E72D528}" srcOrd="0" destOrd="5" presId="urn:microsoft.com/office/officeart/2005/8/layout/default"/>
    <dgm:cxn modelId="{3D0BE7BF-DE5C-4F7B-8A22-E1E1E22D0166}" srcId="{61AC5AC1-1BFC-4DA4-AE39-DF56E7FB04AE}" destId="{98CC193E-1195-46FE-8FF9-7CBA6614F7DC}" srcOrd="0" destOrd="0" parTransId="{88CB3F37-E6C0-4EF8-AC39-8864677615CD}" sibTransId="{3604FFB3-5296-4D62-A50A-94B04C522CE1}"/>
    <dgm:cxn modelId="{3EEAC4E5-AAED-4611-8DCA-7B0537B4EA8D}" srcId="{98CC193E-1195-46FE-8FF9-7CBA6614F7DC}" destId="{9BF6E0E7-BE39-4C6A-B29E-CC1E5AF7C675}" srcOrd="3" destOrd="0" parTransId="{BD2F0C1B-A369-4491-85F6-137E13AA4413}" sibTransId="{40104CD4-9B20-4290-9268-3A54516BF3E3}"/>
    <dgm:cxn modelId="{D6E656E8-4D4A-4F98-882B-7009DBD261C4}" type="presOf" srcId="{CB21B32F-BD2F-48BF-8A52-AE2D0758252C}" destId="{61F7F864-802D-47EC-87E4-F6365E72D528}" srcOrd="0" destOrd="3" presId="urn:microsoft.com/office/officeart/2005/8/layout/default"/>
    <dgm:cxn modelId="{04006C0E-AEF7-4967-9E85-22C198154F19}" type="presParOf" srcId="{12966701-578A-4209-93FC-43F0526CD598}" destId="{61F7F864-802D-47EC-87E4-F6365E72D528}" srcOrd="0" destOrd="0" presId="urn:microsoft.com/office/officeart/2005/8/layout/default"/>
    <dgm:cxn modelId="{0B9A6824-070A-4F82-803A-0BF128E0F07F}" type="presParOf" srcId="{12966701-578A-4209-93FC-43F0526CD598}" destId="{2A558811-BCF7-4F94-8113-226AB0879ADB}" srcOrd="1" destOrd="0" presId="urn:microsoft.com/office/officeart/2005/8/layout/default"/>
    <dgm:cxn modelId="{CD176FD3-EDDF-4B86-AB54-999505968987}" type="presParOf" srcId="{12966701-578A-4209-93FC-43F0526CD598}" destId="{AFE5D7F5-36ED-476B-98C5-7E67EA8718B2}" srcOrd="2" destOrd="0" presId="urn:microsoft.com/office/officeart/2005/8/layout/default"/>
    <dgm:cxn modelId="{2063D85A-D81F-4560-A378-7B1B0D3A0B14}" type="presParOf" srcId="{12966701-578A-4209-93FC-43F0526CD598}" destId="{D9A6F51A-FB2E-4934-B7F0-56D5B299CA09}" srcOrd="3" destOrd="0" presId="urn:microsoft.com/office/officeart/2005/8/layout/default"/>
    <dgm:cxn modelId="{CB4AD031-28C0-42D2-9166-65E4A0D94764}" type="presParOf" srcId="{12966701-578A-4209-93FC-43F0526CD598}" destId="{9A71D6C4-6B7B-4E7C-B652-4E22F24D533F}" srcOrd="4" destOrd="0" presId="urn:microsoft.com/office/officeart/2005/8/layout/default"/>
    <dgm:cxn modelId="{0AEB4172-F04F-4A5D-AF37-DDF7DED92934}" type="presParOf" srcId="{12966701-578A-4209-93FC-43F0526CD598}" destId="{82138801-813A-493C-A9DE-8F8C8EBC7287}" srcOrd="5" destOrd="0" presId="urn:microsoft.com/office/officeart/2005/8/layout/default"/>
    <dgm:cxn modelId="{91F6EA36-B5B3-40A4-B830-24897D543625}" type="presParOf" srcId="{12966701-578A-4209-93FC-43F0526CD598}" destId="{A8C5A1A3-3DA1-469C-9CDC-1C5C0B99501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3885FC-E2BD-43EF-BF68-50E9CFFF7B0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89FA62-79F7-4CD2-B25C-BE0AEEF29BEF}">
      <dgm:prSet/>
      <dgm:spPr/>
      <dgm:t>
        <a:bodyPr/>
        <a:lstStyle/>
        <a:p>
          <a:r>
            <a:rPr lang="en-IE"/>
            <a:t>Where a publisher becomes aware that a Transparency Notice contains inaccurate information, it must “</a:t>
          </a:r>
          <a:r>
            <a:rPr lang="en-IE" i="1"/>
            <a:t>make best efforts</a:t>
          </a:r>
          <a:r>
            <a:rPr lang="en-IE"/>
            <a:t>” to correct that information, including by contacting the sponsor or provider.  Where this cannot be done “</a:t>
          </a:r>
          <a:r>
            <a:rPr lang="en-IE" i="1"/>
            <a:t>without undue delay</a:t>
          </a:r>
          <a:r>
            <a:rPr lang="en-IE"/>
            <a:t>” publication of the ad must be discontinued.</a:t>
          </a:r>
          <a:endParaRPr lang="en-US"/>
        </a:p>
      </dgm:t>
    </dgm:pt>
    <dgm:pt modelId="{0A87EDA4-DA2D-417C-B144-6135F0C8660E}" type="parTrans" cxnId="{FD731B79-9769-4BB2-82AF-D1E0894B2D42}">
      <dgm:prSet/>
      <dgm:spPr/>
      <dgm:t>
        <a:bodyPr/>
        <a:lstStyle/>
        <a:p>
          <a:endParaRPr lang="en-US"/>
        </a:p>
      </dgm:t>
    </dgm:pt>
    <dgm:pt modelId="{F3198957-D020-4D1D-816D-371311FDE745}" type="sibTrans" cxnId="{FD731B79-9769-4BB2-82AF-D1E0894B2D42}">
      <dgm:prSet/>
      <dgm:spPr/>
      <dgm:t>
        <a:bodyPr/>
        <a:lstStyle/>
        <a:p>
          <a:endParaRPr lang="en-US"/>
        </a:p>
      </dgm:t>
    </dgm:pt>
    <dgm:pt modelId="{91AD5BA5-2E27-4213-9853-1A48201562D4}">
      <dgm:prSet/>
      <dgm:spPr/>
      <dgm:t>
        <a:bodyPr/>
        <a:lstStyle/>
        <a:p>
          <a:r>
            <a:rPr lang="en-IE"/>
            <a:t>Transparency Notices must be kept up to date, made available in accessible format, and written in plain language in the same language as the ad to which it relates.  </a:t>
          </a:r>
          <a:endParaRPr lang="en-US"/>
        </a:p>
      </dgm:t>
    </dgm:pt>
    <dgm:pt modelId="{DF0CFC56-A43B-4940-A28F-F42A4D7A7174}" type="parTrans" cxnId="{4A8BD1EF-D4AF-42BC-88B6-304F2CB1CFCA}">
      <dgm:prSet/>
      <dgm:spPr/>
      <dgm:t>
        <a:bodyPr/>
        <a:lstStyle/>
        <a:p>
          <a:endParaRPr lang="en-US"/>
        </a:p>
      </dgm:t>
    </dgm:pt>
    <dgm:pt modelId="{9592B676-549E-44FF-ACC3-4BFD384FC6B8}" type="sibTrans" cxnId="{4A8BD1EF-D4AF-42BC-88B6-304F2CB1CFCA}">
      <dgm:prSet/>
      <dgm:spPr/>
      <dgm:t>
        <a:bodyPr/>
        <a:lstStyle/>
        <a:p>
          <a:endParaRPr lang="en-US"/>
        </a:p>
      </dgm:t>
    </dgm:pt>
    <dgm:pt modelId="{3ADDA559-736D-4E6E-8207-09E96D37AB22}">
      <dgm:prSet/>
      <dgm:spPr/>
      <dgm:t>
        <a:bodyPr/>
        <a:lstStyle/>
        <a:p>
          <a:r>
            <a:rPr lang="en-IE"/>
            <a:t>Publishers  must retain Transparency Notices and any changes to them for 7 years after the last publication of the ad in question.</a:t>
          </a:r>
          <a:endParaRPr lang="en-US"/>
        </a:p>
      </dgm:t>
    </dgm:pt>
    <dgm:pt modelId="{DDB10993-32E0-4249-B802-6ED5D7E7059C}" type="parTrans" cxnId="{624C9E42-AC16-4D22-83CE-41E5FE39C04E}">
      <dgm:prSet/>
      <dgm:spPr/>
      <dgm:t>
        <a:bodyPr/>
        <a:lstStyle/>
        <a:p>
          <a:endParaRPr lang="en-US"/>
        </a:p>
      </dgm:t>
    </dgm:pt>
    <dgm:pt modelId="{00790C6C-8BF5-400C-91F5-9B7410CBEC33}" type="sibTrans" cxnId="{624C9E42-AC16-4D22-83CE-41E5FE39C04E}">
      <dgm:prSet/>
      <dgm:spPr/>
      <dgm:t>
        <a:bodyPr/>
        <a:lstStyle/>
        <a:p>
          <a:endParaRPr lang="en-US"/>
        </a:p>
      </dgm:t>
    </dgm:pt>
    <dgm:pt modelId="{96C8D24D-29B8-40F2-A143-C23F90C2EB53}" type="pres">
      <dgm:prSet presAssocID="{9B3885FC-E2BD-43EF-BF68-50E9CFFF7B05}" presName="root" presStyleCnt="0">
        <dgm:presLayoutVars>
          <dgm:dir/>
          <dgm:resizeHandles val="exact"/>
        </dgm:presLayoutVars>
      </dgm:prSet>
      <dgm:spPr/>
    </dgm:pt>
    <dgm:pt modelId="{942E2AE4-D1CC-44F3-BFD4-FCB82A6E3DFA}" type="pres">
      <dgm:prSet presAssocID="{9D89FA62-79F7-4CD2-B25C-BE0AEEF29BEF}" presName="compNode" presStyleCnt="0"/>
      <dgm:spPr/>
    </dgm:pt>
    <dgm:pt modelId="{A3A6BD82-F09D-41C0-B212-F1E21445F9D0}" type="pres">
      <dgm:prSet presAssocID="{9D89FA62-79F7-4CD2-B25C-BE0AEEF29BEF}" presName="bgRect" presStyleLbl="bgShp" presStyleIdx="0" presStyleCnt="3"/>
      <dgm:spPr/>
    </dgm:pt>
    <dgm:pt modelId="{61E0E355-797F-4838-9552-96546BD4514C}" type="pres">
      <dgm:prSet presAssocID="{9D89FA62-79F7-4CD2-B25C-BE0AEEF29BE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67EDD55E-FA05-4AB4-8B6D-CF14C5E45582}" type="pres">
      <dgm:prSet presAssocID="{9D89FA62-79F7-4CD2-B25C-BE0AEEF29BEF}" presName="spaceRect" presStyleCnt="0"/>
      <dgm:spPr/>
    </dgm:pt>
    <dgm:pt modelId="{CAE8F406-6141-4768-B796-EAA194C5D29E}" type="pres">
      <dgm:prSet presAssocID="{9D89FA62-79F7-4CD2-B25C-BE0AEEF29BEF}" presName="parTx" presStyleLbl="revTx" presStyleIdx="0" presStyleCnt="3">
        <dgm:presLayoutVars>
          <dgm:chMax val="0"/>
          <dgm:chPref val="0"/>
        </dgm:presLayoutVars>
      </dgm:prSet>
      <dgm:spPr/>
    </dgm:pt>
    <dgm:pt modelId="{693B054B-1AC2-4E63-9602-E8A7256C6175}" type="pres">
      <dgm:prSet presAssocID="{F3198957-D020-4D1D-816D-371311FDE745}" presName="sibTrans" presStyleCnt="0"/>
      <dgm:spPr/>
    </dgm:pt>
    <dgm:pt modelId="{FE63D0F3-1431-41CF-9AF2-A8A3C594BDCE}" type="pres">
      <dgm:prSet presAssocID="{91AD5BA5-2E27-4213-9853-1A48201562D4}" presName="compNode" presStyleCnt="0"/>
      <dgm:spPr/>
    </dgm:pt>
    <dgm:pt modelId="{B412835A-A1F9-4AD5-9451-8B2BFE49BAA4}" type="pres">
      <dgm:prSet presAssocID="{91AD5BA5-2E27-4213-9853-1A48201562D4}" presName="bgRect" presStyleLbl="bgShp" presStyleIdx="1" presStyleCnt="3"/>
      <dgm:spPr/>
    </dgm:pt>
    <dgm:pt modelId="{3DB3B7D1-A080-48C9-9558-005DF3D61796}" type="pres">
      <dgm:prSet presAssocID="{91AD5BA5-2E27-4213-9853-1A48201562D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lle"/>
        </a:ext>
      </dgm:extLst>
    </dgm:pt>
    <dgm:pt modelId="{0B92F091-3F06-4C56-8D1D-5B0737BF7AC8}" type="pres">
      <dgm:prSet presAssocID="{91AD5BA5-2E27-4213-9853-1A48201562D4}" presName="spaceRect" presStyleCnt="0"/>
      <dgm:spPr/>
    </dgm:pt>
    <dgm:pt modelId="{63F799E3-E480-4C00-B3FD-925B2C0899C8}" type="pres">
      <dgm:prSet presAssocID="{91AD5BA5-2E27-4213-9853-1A48201562D4}" presName="parTx" presStyleLbl="revTx" presStyleIdx="1" presStyleCnt="3">
        <dgm:presLayoutVars>
          <dgm:chMax val="0"/>
          <dgm:chPref val="0"/>
        </dgm:presLayoutVars>
      </dgm:prSet>
      <dgm:spPr/>
    </dgm:pt>
    <dgm:pt modelId="{5D2406D1-B7A1-493D-A7A7-11866A9BF53F}" type="pres">
      <dgm:prSet presAssocID="{9592B676-549E-44FF-ACC3-4BFD384FC6B8}" presName="sibTrans" presStyleCnt="0"/>
      <dgm:spPr/>
    </dgm:pt>
    <dgm:pt modelId="{45C3A619-4181-4238-92DF-FEF077D7FEE9}" type="pres">
      <dgm:prSet presAssocID="{3ADDA559-736D-4E6E-8207-09E96D37AB22}" presName="compNode" presStyleCnt="0"/>
      <dgm:spPr/>
    </dgm:pt>
    <dgm:pt modelId="{C0B92F4C-5F2D-411A-A807-A51DE09740C1}" type="pres">
      <dgm:prSet presAssocID="{3ADDA559-736D-4E6E-8207-09E96D37AB22}" presName="bgRect" presStyleLbl="bgShp" presStyleIdx="2" presStyleCnt="3"/>
      <dgm:spPr/>
    </dgm:pt>
    <dgm:pt modelId="{784BA45E-FC1A-4104-9124-4987AFCCF330}" type="pres">
      <dgm:prSet presAssocID="{3ADDA559-736D-4E6E-8207-09E96D37AB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073DC6A9-B269-44EB-9865-EA2F4C882F58}" type="pres">
      <dgm:prSet presAssocID="{3ADDA559-736D-4E6E-8207-09E96D37AB22}" presName="spaceRect" presStyleCnt="0"/>
      <dgm:spPr/>
    </dgm:pt>
    <dgm:pt modelId="{DCA8E635-AC77-4554-9C88-18666B60CEDC}" type="pres">
      <dgm:prSet presAssocID="{3ADDA559-736D-4E6E-8207-09E96D37AB22}" presName="parTx" presStyleLbl="revTx" presStyleIdx="2" presStyleCnt="3">
        <dgm:presLayoutVars>
          <dgm:chMax val="0"/>
          <dgm:chPref val="0"/>
        </dgm:presLayoutVars>
      </dgm:prSet>
      <dgm:spPr/>
    </dgm:pt>
  </dgm:ptLst>
  <dgm:cxnLst>
    <dgm:cxn modelId="{997F5015-930A-4707-9347-4337D700BD11}" type="presOf" srcId="{9B3885FC-E2BD-43EF-BF68-50E9CFFF7B05}" destId="{96C8D24D-29B8-40F2-A143-C23F90C2EB53}" srcOrd="0" destOrd="0" presId="urn:microsoft.com/office/officeart/2018/2/layout/IconVerticalSolidList"/>
    <dgm:cxn modelId="{624C9E42-AC16-4D22-83CE-41E5FE39C04E}" srcId="{9B3885FC-E2BD-43EF-BF68-50E9CFFF7B05}" destId="{3ADDA559-736D-4E6E-8207-09E96D37AB22}" srcOrd="2" destOrd="0" parTransId="{DDB10993-32E0-4249-B802-6ED5D7E7059C}" sibTransId="{00790C6C-8BF5-400C-91F5-9B7410CBEC33}"/>
    <dgm:cxn modelId="{FD731B79-9769-4BB2-82AF-D1E0894B2D42}" srcId="{9B3885FC-E2BD-43EF-BF68-50E9CFFF7B05}" destId="{9D89FA62-79F7-4CD2-B25C-BE0AEEF29BEF}" srcOrd="0" destOrd="0" parTransId="{0A87EDA4-DA2D-417C-B144-6135F0C8660E}" sibTransId="{F3198957-D020-4D1D-816D-371311FDE745}"/>
    <dgm:cxn modelId="{FB426AC0-8A34-4184-8B42-A1238197FEA1}" type="presOf" srcId="{3ADDA559-736D-4E6E-8207-09E96D37AB22}" destId="{DCA8E635-AC77-4554-9C88-18666B60CEDC}" srcOrd="0" destOrd="0" presId="urn:microsoft.com/office/officeart/2018/2/layout/IconVerticalSolidList"/>
    <dgm:cxn modelId="{3081E4E8-1E8D-4A12-B889-73A47971AD59}" type="presOf" srcId="{9D89FA62-79F7-4CD2-B25C-BE0AEEF29BEF}" destId="{CAE8F406-6141-4768-B796-EAA194C5D29E}" srcOrd="0" destOrd="0" presId="urn:microsoft.com/office/officeart/2018/2/layout/IconVerticalSolidList"/>
    <dgm:cxn modelId="{ED967BEB-9243-483B-AA8C-3A49CB235E99}" type="presOf" srcId="{91AD5BA5-2E27-4213-9853-1A48201562D4}" destId="{63F799E3-E480-4C00-B3FD-925B2C0899C8}" srcOrd="0" destOrd="0" presId="urn:microsoft.com/office/officeart/2018/2/layout/IconVerticalSolidList"/>
    <dgm:cxn modelId="{4A8BD1EF-D4AF-42BC-88B6-304F2CB1CFCA}" srcId="{9B3885FC-E2BD-43EF-BF68-50E9CFFF7B05}" destId="{91AD5BA5-2E27-4213-9853-1A48201562D4}" srcOrd="1" destOrd="0" parTransId="{DF0CFC56-A43B-4940-A28F-F42A4D7A7174}" sibTransId="{9592B676-549E-44FF-ACC3-4BFD384FC6B8}"/>
    <dgm:cxn modelId="{6D1B859D-23A5-47B6-B370-8DB505A254F1}" type="presParOf" srcId="{96C8D24D-29B8-40F2-A143-C23F90C2EB53}" destId="{942E2AE4-D1CC-44F3-BFD4-FCB82A6E3DFA}" srcOrd="0" destOrd="0" presId="urn:microsoft.com/office/officeart/2018/2/layout/IconVerticalSolidList"/>
    <dgm:cxn modelId="{06BB9D60-8EFB-46D1-9117-A3632FC4C1DE}" type="presParOf" srcId="{942E2AE4-D1CC-44F3-BFD4-FCB82A6E3DFA}" destId="{A3A6BD82-F09D-41C0-B212-F1E21445F9D0}" srcOrd="0" destOrd="0" presId="urn:microsoft.com/office/officeart/2018/2/layout/IconVerticalSolidList"/>
    <dgm:cxn modelId="{13B50859-D34B-4E57-89D4-287BB3AF7C16}" type="presParOf" srcId="{942E2AE4-D1CC-44F3-BFD4-FCB82A6E3DFA}" destId="{61E0E355-797F-4838-9552-96546BD4514C}" srcOrd="1" destOrd="0" presId="urn:microsoft.com/office/officeart/2018/2/layout/IconVerticalSolidList"/>
    <dgm:cxn modelId="{38C4309D-9745-4618-A68E-9D565F63AB7E}" type="presParOf" srcId="{942E2AE4-D1CC-44F3-BFD4-FCB82A6E3DFA}" destId="{67EDD55E-FA05-4AB4-8B6D-CF14C5E45582}" srcOrd="2" destOrd="0" presId="urn:microsoft.com/office/officeart/2018/2/layout/IconVerticalSolidList"/>
    <dgm:cxn modelId="{EC5DC363-1928-4141-9B8D-8E7CFD320675}" type="presParOf" srcId="{942E2AE4-D1CC-44F3-BFD4-FCB82A6E3DFA}" destId="{CAE8F406-6141-4768-B796-EAA194C5D29E}" srcOrd="3" destOrd="0" presId="urn:microsoft.com/office/officeart/2018/2/layout/IconVerticalSolidList"/>
    <dgm:cxn modelId="{9AC0B651-F6D4-4038-84C7-CA8C70E303B0}" type="presParOf" srcId="{96C8D24D-29B8-40F2-A143-C23F90C2EB53}" destId="{693B054B-1AC2-4E63-9602-E8A7256C6175}" srcOrd="1" destOrd="0" presId="urn:microsoft.com/office/officeart/2018/2/layout/IconVerticalSolidList"/>
    <dgm:cxn modelId="{3B5174EF-F89C-41B1-9243-8B1154554284}" type="presParOf" srcId="{96C8D24D-29B8-40F2-A143-C23F90C2EB53}" destId="{FE63D0F3-1431-41CF-9AF2-A8A3C594BDCE}" srcOrd="2" destOrd="0" presId="urn:microsoft.com/office/officeart/2018/2/layout/IconVerticalSolidList"/>
    <dgm:cxn modelId="{75E6DD02-DDB7-4FEA-9EB0-834837272B84}" type="presParOf" srcId="{FE63D0F3-1431-41CF-9AF2-A8A3C594BDCE}" destId="{B412835A-A1F9-4AD5-9451-8B2BFE49BAA4}" srcOrd="0" destOrd="0" presId="urn:microsoft.com/office/officeart/2018/2/layout/IconVerticalSolidList"/>
    <dgm:cxn modelId="{14BC16F3-3974-4E6A-9C75-7A798A06BBC5}" type="presParOf" srcId="{FE63D0F3-1431-41CF-9AF2-A8A3C594BDCE}" destId="{3DB3B7D1-A080-48C9-9558-005DF3D61796}" srcOrd="1" destOrd="0" presId="urn:microsoft.com/office/officeart/2018/2/layout/IconVerticalSolidList"/>
    <dgm:cxn modelId="{52BBC301-11A1-4064-B46E-D11BAD769D5F}" type="presParOf" srcId="{FE63D0F3-1431-41CF-9AF2-A8A3C594BDCE}" destId="{0B92F091-3F06-4C56-8D1D-5B0737BF7AC8}" srcOrd="2" destOrd="0" presId="urn:microsoft.com/office/officeart/2018/2/layout/IconVerticalSolidList"/>
    <dgm:cxn modelId="{EC4D100B-C470-456E-BC91-EE0DF41173DB}" type="presParOf" srcId="{FE63D0F3-1431-41CF-9AF2-A8A3C594BDCE}" destId="{63F799E3-E480-4C00-B3FD-925B2C0899C8}" srcOrd="3" destOrd="0" presId="urn:microsoft.com/office/officeart/2018/2/layout/IconVerticalSolidList"/>
    <dgm:cxn modelId="{C0DE06EC-43DC-489C-A389-042B35A0EE9D}" type="presParOf" srcId="{96C8D24D-29B8-40F2-A143-C23F90C2EB53}" destId="{5D2406D1-B7A1-493D-A7A7-11866A9BF53F}" srcOrd="3" destOrd="0" presId="urn:microsoft.com/office/officeart/2018/2/layout/IconVerticalSolidList"/>
    <dgm:cxn modelId="{C4E97E9C-A2D5-46BD-AFE5-F098FACA2F15}" type="presParOf" srcId="{96C8D24D-29B8-40F2-A143-C23F90C2EB53}" destId="{45C3A619-4181-4238-92DF-FEF077D7FEE9}" srcOrd="4" destOrd="0" presId="urn:microsoft.com/office/officeart/2018/2/layout/IconVerticalSolidList"/>
    <dgm:cxn modelId="{7DC85F44-6F16-42D4-8E32-2032B83806A4}" type="presParOf" srcId="{45C3A619-4181-4238-92DF-FEF077D7FEE9}" destId="{C0B92F4C-5F2D-411A-A807-A51DE09740C1}" srcOrd="0" destOrd="0" presId="urn:microsoft.com/office/officeart/2018/2/layout/IconVerticalSolidList"/>
    <dgm:cxn modelId="{B0632C9B-C496-414F-A471-40E1993F7876}" type="presParOf" srcId="{45C3A619-4181-4238-92DF-FEF077D7FEE9}" destId="{784BA45E-FC1A-4104-9124-4987AFCCF330}" srcOrd="1" destOrd="0" presId="urn:microsoft.com/office/officeart/2018/2/layout/IconVerticalSolidList"/>
    <dgm:cxn modelId="{14B210E1-B445-4DA9-84C5-04A1A474696B}" type="presParOf" srcId="{45C3A619-4181-4238-92DF-FEF077D7FEE9}" destId="{073DC6A9-B269-44EB-9865-EA2F4C882F58}" srcOrd="2" destOrd="0" presId="urn:microsoft.com/office/officeart/2018/2/layout/IconVerticalSolidList"/>
    <dgm:cxn modelId="{BFFFC117-0A77-4DA9-8816-D052AEA6054E}" type="presParOf" srcId="{45C3A619-4181-4238-92DF-FEF077D7FEE9}" destId="{DCA8E635-AC77-4554-9C88-18666B60CED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CCC205-E8A8-433A-9F81-D40C2BEA01D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7CE00CF-44D8-4F4C-AEA9-F37EDF0AC70A}">
      <dgm:prSet/>
      <dgm:spPr/>
      <dgm:t>
        <a:bodyPr/>
        <a:lstStyle/>
        <a:p>
          <a:pPr>
            <a:lnSpc>
              <a:spcPct val="100000"/>
            </a:lnSpc>
          </a:pPr>
          <a:r>
            <a:rPr lang="en-IE" b="1" dirty="0"/>
            <a:t>The Introduction of the TTPA changes the landscape for all stakeholders involved in the production and distribution of Political Advertising in Ireland.</a:t>
          </a:r>
          <a:endParaRPr lang="en-US" dirty="0"/>
        </a:p>
      </dgm:t>
    </dgm:pt>
    <dgm:pt modelId="{DA0A68B8-4B11-4A2D-A8CF-CF4B7899E96F}" type="parTrans" cxnId="{7D307BB4-A479-49FD-945D-CCB7BBD3C590}">
      <dgm:prSet/>
      <dgm:spPr/>
      <dgm:t>
        <a:bodyPr/>
        <a:lstStyle/>
        <a:p>
          <a:endParaRPr lang="en-US"/>
        </a:p>
      </dgm:t>
    </dgm:pt>
    <dgm:pt modelId="{66E93F25-FC5A-4D31-A280-37B1132664CA}" type="sibTrans" cxnId="{7D307BB4-A479-49FD-945D-CCB7BBD3C590}">
      <dgm:prSet/>
      <dgm:spPr/>
      <dgm:t>
        <a:bodyPr/>
        <a:lstStyle/>
        <a:p>
          <a:pPr>
            <a:lnSpc>
              <a:spcPct val="100000"/>
            </a:lnSpc>
          </a:pPr>
          <a:endParaRPr lang="en-US"/>
        </a:p>
      </dgm:t>
    </dgm:pt>
    <dgm:pt modelId="{D6E12394-0F43-4F57-B4AD-26F61D6E460D}">
      <dgm:prSet/>
      <dgm:spPr/>
      <dgm:t>
        <a:bodyPr/>
        <a:lstStyle/>
        <a:p>
          <a:pPr>
            <a:lnSpc>
              <a:spcPct val="100000"/>
            </a:lnSpc>
          </a:pPr>
          <a:r>
            <a:rPr lang="en-IE" b="1" dirty="0"/>
            <a:t>The TTPA is now law, and its provisions will apply to all future electoral events in Ireland, including the upcoming bye-elections in Dublin Central and Galway West.</a:t>
          </a:r>
          <a:endParaRPr lang="en-US" dirty="0"/>
        </a:p>
      </dgm:t>
    </dgm:pt>
    <dgm:pt modelId="{100FA7CF-29F6-46B4-A1FE-AB2C1B27A450}" type="parTrans" cxnId="{7F13D9D3-D78B-4487-84C6-61AFF369A158}">
      <dgm:prSet/>
      <dgm:spPr/>
      <dgm:t>
        <a:bodyPr/>
        <a:lstStyle/>
        <a:p>
          <a:endParaRPr lang="en-US"/>
        </a:p>
      </dgm:t>
    </dgm:pt>
    <dgm:pt modelId="{2784DEE3-A17A-46CE-A640-8C179EE8DE0E}" type="sibTrans" cxnId="{7F13D9D3-D78B-4487-84C6-61AFF369A158}">
      <dgm:prSet/>
      <dgm:spPr/>
      <dgm:t>
        <a:bodyPr/>
        <a:lstStyle/>
        <a:p>
          <a:pPr>
            <a:lnSpc>
              <a:spcPct val="100000"/>
            </a:lnSpc>
          </a:pPr>
          <a:endParaRPr lang="en-US"/>
        </a:p>
      </dgm:t>
    </dgm:pt>
    <dgm:pt modelId="{CE2B17EF-7203-4B3A-B531-83AB84209DB1}">
      <dgm:prSet/>
      <dgm:spPr/>
      <dgm:t>
        <a:bodyPr/>
        <a:lstStyle/>
        <a:p>
          <a:pPr>
            <a:lnSpc>
              <a:spcPct val="100000"/>
            </a:lnSpc>
          </a:pPr>
          <a:r>
            <a:rPr lang="en-IE" b="1" dirty="0"/>
            <a:t>All stakeholders, sponsors, providers and publishers will have to work individually and collectively to ensure full compliance with the provisions of the TTPA.</a:t>
          </a:r>
          <a:endParaRPr lang="en-US" dirty="0"/>
        </a:p>
      </dgm:t>
    </dgm:pt>
    <dgm:pt modelId="{742A78AF-3FD2-420D-A217-E34567E5D35D}" type="parTrans" cxnId="{B06922B2-0A8D-47AC-B3E5-4902B6DC4FF5}">
      <dgm:prSet/>
      <dgm:spPr/>
      <dgm:t>
        <a:bodyPr/>
        <a:lstStyle/>
        <a:p>
          <a:endParaRPr lang="en-US"/>
        </a:p>
      </dgm:t>
    </dgm:pt>
    <dgm:pt modelId="{CAE4C9CE-FC1F-497E-A78F-D314D327616F}" type="sibTrans" cxnId="{B06922B2-0A8D-47AC-B3E5-4902B6DC4FF5}">
      <dgm:prSet/>
      <dgm:spPr/>
      <dgm:t>
        <a:bodyPr/>
        <a:lstStyle/>
        <a:p>
          <a:pPr>
            <a:lnSpc>
              <a:spcPct val="100000"/>
            </a:lnSpc>
          </a:pPr>
          <a:endParaRPr lang="en-US"/>
        </a:p>
      </dgm:t>
    </dgm:pt>
    <dgm:pt modelId="{57A90F7C-FDD4-444B-ABE0-B8A24C0E63C7}">
      <dgm:prSet/>
      <dgm:spPr/>
      <dgm:t>
        <a:bodyPr/>
        <a:lstStyle/>
        <a:p>
          <a:pPr>
            <a:lnSpc>
              <a:spcPct val="100000"/>
            </a:lnSpc>
          </a:pPr>
          <a:r>
            <a:rPr lang="en-IE" b="1"/>
            <a:t>There are potentially very serious consequences for any stakeholder that breaches the requirements of the TTPA.</a:t>
          </a:r>
          <a:endParaRPr lang="en-US"/>
        </a:p>
      </dgm:t>
    </dgm:pt>
    <dgm:pt modelId="{8BAA6F91-FE69-49C8-9970-6152ACA715DB}" type="parTrans" cxnId="{193FE818-7638-445F-B4F3-630925B4F9AE}">
      <dgm:prSet/>
      <dgm:spPr/>
      <dgm:t>
        <a:bodyPr/>
        <a:lstStyle/>
        <a:p>
          <a:endParaRPr lang="en-US"/>
        </a:p>
      </dgm:t>
    </dgm:pt>
    <dgm:pt modelId="{5AA2ED13-37A5-4BFF-BB5D-9AD716234A0D}" type="sibTrans" cxnId="{193FE818-7638-445F-B4F3-630925B4F9AE}">
      <dgm:prSet/>
      <dgm:spPr/>
      <dgm:t>
        <a:bodyPr/>
        <a:lstStyle/>
        <a:p>
          <a:endParaRPr lang="en-US"/>
        </a:p>
      </dgm:t>
    </dgm:pt>
    <dgm:pt modelId="{9C593B9D-D7E9-4FB4-B25A-8EA818FE77E4}">
      <dgm:prSet/>
      <dgm:spPr/>
      <dgm:t>
        <a:bodyPr/>
        <a:lstStyle/>
        <a:p>
          <a:pPr>
            <a:lnSpc>
              <a:spcPct val="100000"/>
            </a:lnSpc>
          </a:pPr>
          <a:r>
            <a:rPr lang="en-IE" b="1" dirty="0"/>
            <a:t>Irish voters are now entitled to full and complete transparency when it comes to Political Advertising, and there is a legal obligation on all stakeholders to ensure that they get it.</a:t>
          </a:r>
          <a:endParaRPr lang="en-US" dirty="0"/>
        </a:p>
      </dgm:t>
    </dgm:pt>
    <dgm:pt modelId="{EA7E8975-AFCA-4493-AC6B-9A22D92FBE4A}" type="sibTrans" cxnId="{0596C2E9-31E2-41CA-AEFC-0883E71FCDBA}">
      <dgm:prSet/>
      <dgm:spPr/>
      <dgm:t>
        <a:bodyPr/>
        <a:lstStyle/>
        <a:p>
          <a:pPr>
            <a:lnSpc>
              <a:spcPct val="100000"/>
            </a:lnSpc>
          </a:pPr>
          <a:endParaRPr lang="en-US"/>
        </a:p>
      </dgm:t>
    </dgm:pt>
    <dgm:pt modelId="{A9B9DEC4-24A1-4ACA-BD21-E866FEADC6DB}" type="parTrans" cxnId="{0596C2E9-31E2-41CA-AEFC-0883E71FCDBA}">
      <dgm:prSet/>
      <dgm:spPr/>
      <dgm:t>
        <a:bodyPr/>
        <a:lstStyle/>
        <a:p>
          <a:endParaRPr lang="en-US"/>
        </a:p>
      </dgm:t>
    </dgm:pt>
    <dgm:pt modelId="{CACA496E-7CEB-475C-B813-91D56EB60E34}" type="pres">
      <dgm:prSet presAssocID="{3BCCC205-E8A8-433A-9F81-D40C2BEA01DB}" presName="root" presStyleCnt="0">
        <dgm:presLayoutVars>
          <dgm:dir/>
          <dgm:resizeHandles val="exact"/>
        </dgm:presLayoutVars>
      </dgm:prSet>
      <dgm:spPr/>
    </dgm:pt>
    <dgm:pt modelId="{E83F28CC-1228-4A8A-BD44-68D88FA3BA9F}" type="pres">
      <dgm:prSet presAssocID="{3BCCC205-E8A8-433A-9F81-D40C2BEA01DB}" presName="container" presStyleCnt="0">
        <dgm:presLayoutVars>
          <dgm:dir/>
          <dgm:resizeHandles val="exact"/>
        </dgm:presLayoutVars>
      </dgm:prSet>
      <dgm:spPr/>
    </dgm:pt>
    <dgm:pt modelId="{19599CC8-EBC0-4E52-8FFB-4629185C55D5}" type="pres">
      <dgm:prSet presAssocID="{D7CE00CF-44D8-4F4C-AEA9-F37EDF0AC70A}" presName="compNode" presStyleCnt="0"/>
      <dgm:spPr/>
    </dgm:pt>
    <dgm:pt modelId="{3B2BB2F6-37B1-4FB4-9620-3674444C8074}" type="pres">
      <dgm:prSet presAssocID="{D7CE00CF-44D8-4F4C-AEA9-F37EDF0AC70A}" presName="iconBgRect" presStyleLbl="bgShp" presStyleIdx="0" presStyleCnt="5"/>
      <dgm:spPr/>
    </dgm:pt>
    <dgm:pt modelId="{0ED3A37C-9A42-4EA7-B90E-5B6B8001432E}" type="pres">
      <dgm:prSet presAssocID="{D7CE00CF-44D8-4F4C-AEA9-F37EDF0AC70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gaphone"/>
        </a:ext>
      </dgm:extLst>
    </dgm:pt>
    <dgm:pt modelId="{34596F6B-787F-4CB4-80AD-3BA994C7EDE8}" type="pres">
      <dgm:prSet presAssocID="{D7CE00CF-44D8-4F4C-AEA9-F37EDF0AC70A}" presName="spaceRect" presStyleCnt="0"/>
      <dgm:spPr/>
    </dgm:pt>
    <dgm:pt modelId="{8B83EDC2-DE5E-4921-9484-156C45711A47}" type="pres">
      <dgm:prSet presAssocID="{D7CE00CF-44D8-4F4C-AEA9-F37EDF0AC70A}" presName="textRect" presStyleLbl="revTx" presStyleIdx="0" presStyleCnt="5">
        <dgm:presLayoutVars>
          <dgm:chMax val="1"/>
          <dgm:chPref val="1"/>
        </dgm:presLayoutVars>
      </dgm:prSet>
      <dgm:spPr/>
    </dgm:pt>
    <dgm:pt modelId="{6BAB358F-E068-4C50-AC25-6D547BF87C92}" type="pres">
      <dgm:prSet presAssocID="{66E93F25-FC5A-4D31-A280-37B1132664CA}" presName="sibTrans" presStyleLbl="sibTrans2D1" presStyleIdx="0" presStyleCnt="0"/>
      <dgm:spPr/>
    </dgm:pt>
    <dgm:pt modelId="{06048455-846B-4B39-8DF5-F43478482834}" type="pres">
      <dgm:prSet presAssocID="{9C593B9D-D7E9-4FB4-B25A-8EA818FE77E4}" presName="compNode" presStyleCnt="0"/>
      <dgm:spPr/>
    </dgm:pt>
    <dgm:pt modelId="{7665B098-B268-415E-A64E-5222D8148A00}" type="pres">
      <dgm:prSet presAssocID="{9C593B9D-D7E9-4FB4-B25A-8EA818FE77E4}" presName="iconBgRect" presStyleLbl="bgShp" presStyleIdx="1" presStyleCnt="5"/>
      <dgm:spPr/>
    </dgm:pt>
    <dgm:pt modelId="{5EF71792-8738-4448-84E0-4AFCAE14A2E6}" type="pres">
      <dgm:prSet presAssocID="{9C593B9D-D7E9-4FB4-B25A-8EA818FE77E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F8709497-91AB-4BD2-9788-6DDC6012A6D6}" type="pres">
      <dgm:prSet presAssocID="{9C593B9D-D7E9-4FB4-B25A-8EA818FE77E4}" presName="spaceRect" presStyleCnt="0"/>
      <dgm:spPr/>
    </dgm:pt>
    <dgm:pt modelId="{041D9DB7-AFC6-4A5B-814E-3F9CE6F711B0}" type="pres">
      <dgm:prSet presAssocID="{9C593B9D-D7E9-4FB4-B25A-8EA818FE77E4}" presName="textRect" presStyleLbl="revTx" presStyleIdx="1" presStyleCnt="5">
        <dgm:presLayoutVars>
          <dgm:chMax val="1"/>
          <dgm:chPref val="1"/>
        </dgm:presLayoutVars>
      </dgm:prSet>
      <dgm:spPr/>
    </dgm:pt>
    <dgm:pt modelId="{870F9270-C9CA-4EF5-AA7E-7613B09367DC}" type="pres">
      <dgm:prSet presAssocID="{EA7E8975-AFCA-4493-AC6B-9A22D92FBE4A}" presName="sibTrans" presStyleLbl="sibTrans2D1" presStyleIdx="0" presStyleCnt="0"/>
      <dgm:spPr/>
    </dgm:pt>
    <dgm:pt modelId="{FBCC0DEA-0D7D-4AAA-83F5-77CE6292A283}" type="pres">
      <dgm:prSet presAssocID="{D6E12394-0F43-4F57-B4AD-26F61D6E460D}" presName="compNode" presStyleCnt="0"/>
      <dgm:spPr/>
    </dgm:pt>
    <dgm:pt modelId="{EE461BC8-178E-4735-A615-7ABCF2E10596}" type="pres">
      <dgm:prSet presAssocID="{D6E12394-0F43-4F57-B4AD-26F61D6E460D}" presName="iconBgRect" presStyleLbl="bgShp" presStyleIdx="2" presStyleCnt="5"/>
      <dgm:spPr/>
    </dgm:pt>
    <dgm:pt modelId="{57E7B9CF-D4D4-4CD0-8076-96B8E87C5B6B}" type="pres">
      <dgm:prSet presAssocID="{D6E12394-0F43-4F57-B4AD-26F61D6E460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ecturer"/>
        </a:ext>
      </dgm:extLst>
    </dgm:pt>
    <dgm:pt modelId="{8091D665-AB07-4976-BC03-FA484B94A646}" type="pres">
      <dgm:prSet presAssocID="{D6E12394-0F43-4F57-B4AD-26F61D6E460D}" presName="spaceRect" presStyleCnt="0"/>
      <dgm:spPr/>
    </dgm:pt>
    <dgm:pt modelId="{61799F43-E0EF-4228-8BF0-13D724B05504}" type="pres">
      <dgm:prSet presAssocID="{D6E12394-0F43-4F57-B4AD-26F61D6E460D}" presName="textRect" presStyleLbl="revTx" presStyleIdx="2" presStyleCnt="5">
        <dgm:presLayoutVars>
          <dgm:chMax val="1"/>
          <dgm:chPref val="1"/>
        </dgm:presLayoutVars>
      </dgm:prSet>
      <dgm:spPr/>
    </dgm:pt>
    <dgm:pt modelId="{0D6C2D49-96EE-4550-9DA7-A1F7CF672983}" type="pres">
      <dgm:prSet presAssocID="{2784DEE3-A17A-46CE-A640-8C179EE8DE0E}" presName="sibTrans" presStyleLbl="sibTrans2D1" presStyleIdx="0" presStyleCnt="0"/>
      <dgm:spPr/>
    </dgm:pt>
    <dgm:pt modelId="{86317374-F8AA-4B05-BB59-533DDDDF7A02}" type="pres">
      <dgm:prSet presAssocID="{CE2B17EF-7203-4B3A-B531-83AB84209DB1}" presName="compNode" presStyleCnt="0"/>
      <dgm:spPr/>
    </dgm:pt>
    <dgm:pt modelId="{E2F2A154-FE25-4550-9033-BEA6AE2BA824}" type="pres">
      <dgm:prSet presAssocID="{CE2B17EF-7203-4B3A-B531-83AB84209DB1}" presName="iconBgRect" presStyleLbl="bgShp" presStyleIdx="3" presStyleCnt="5"/>
      <dgm:spPr/>
    </dgm:pt>
    <dgm:pt modelId="{6EF3EC94-0E15-4B0C-AE70-B3DC12F9ABF5}" type="pres">
      <dgm:prSet presAssocID="{CE2B17EF-7203-4B3A-B531-83AB84209DB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Judge"/>
        </a:ext>
      </dgm:extLst>
    </dgm:pt>
    <dgm:pt modelId="{16E09920-8494-4083-8814-2EE298D13256}" type="pres">
      <dgm:prSet presAssocID="{CE2B17EF-7203-4B3A-B531-83AB84209DB1}" presName="spaceRect" presStyleCnt="0"/>
      <dgm:spPr/>
    </dgm:pt>
    <dgm:pt modelId="{99A02509-9EAB-4CDD-AD02-E002F38A94E6}" type="pres">
      <dgm:prSet presAssocID="{CE2B17EF-7203-4B3A-B531-83AB84209DB1}" presName="textRect" presStyleLbl="revTx" presStyleIdx="3" presStyleCnt="5">
        <dgm:presLayoutVars>
          <dgm:chMax val="1"/>
          <dgm:chPref val="1"/>
        </dgm:presLayoutVars>
      </dgm:prSet>
      <dgm:spPr/>
    </dgm:pt>
    <dgm:pt modelId="{B25A062D-B9C8-4DF5-BC99-D6A670CADD20}" type="pres">
      <dgm:prSet presAssocID="{CAE4C9CE-FC1F-497E-A78F-D314D327616F}" presName="sibTrans" presStyleLbl="sibTrans2D1" presStyleIdx="0" presStyleCnt="0"/>
      <dgm:spPr/>
    </dgm:pt>
    <dgm:pt modelId="{5E87B3E0-1EF0-4AB1-959E-31988B7447C4}" type="pres">
      <dgm:prSet presAssocID="{57A90F7C-FDD4-444B-ABE0-B8A24C0E63C7}" presName="compNode" presStyleCnt="0"/>
      <dgm:spPr/>
    </dgm:pt>
    <dgm:pt modelId="{6FACC8B4-C156-4F97-B3E7-F28BFB5303DA}" type="pres">
      <dgm:prSet presAssocID="{57A90F7C-FDD4-444B-ABE0-B8A24C0E63C7}" presName="iconBgRect" presStyleLbl="bgShp" presStyleIdx="4" presStyleCnt="5"/>
      <dgm:spPr/>
    </dgm:pt>
    <dgm:pt modelId="{182F12E6-AA8F-44C6-B141-99510A3E20F6}" type="pres">
      <dgm:prSet presAssocID="{57A90F7C-FDD4-444B-ABE0-B8A24C0E63C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arning"/>
        </a:ext>
      </dgm:extLst>
    </dgm:pt>
    <dgm:pt modelId="{585A49F3-F145-47E7-8453-B03B778C42F1}" type="pres">
      <dgm:prSet presAssocID="{57A90F7C-FDD4-444B-ABE0-B8A24C0E63C7}" presName="spaceRect" presStyleCnt="0"/>
      <dgm:spPr/>
    </dgm:pt>
    <dgm:pt modelId="{EC7569D9-7B15-4F3B-9940-2888119502C1}" type="pres">
      <dgm:prSet presAssocID="{57A90F7C-FDD4-444B-ABE0-B8A24C0E63C7}" presName="textRect" presStyleLbl="revTx" presStyleIdx="4" presStyleCnt="5">
        <dgm:presLayoutVars>
          <dgm:chMax val="1"/>
          <dgm:chPref val="1"/>
        </dgm:presLayoutVars>
      </dgm:prSet>
      <dgm:spPr/>
    </dgm:pt>
  </dgm:ptLst>
  <dgm:cxnLst>
    <dgm:cxn modelId="{193FE818-7638-445F-B4F3-630925B4F9AE}" srcId="{3BCCC205-E8A8-433A-9F81-D40C2BEA01DB}" destId="{57A90F7C-FDD4-444B-ABE0-B8A24C0E63C7}" srcOrd="4" destOrd="0" parTransId="{8BAA6F91-FE69-49C8-9970-6152ACA715DB}" sibTransId="{5AA2ED13-37A5-4BFF-BB5D-9AD716234A0D}"/>
    <dgm:cxn modelId="{40CECA24-31C2-4CC8-B7A9-CACAA7B2F254}" type="presOf" srcId="{9C593B9D-D7E9-4FB4-B25A-8EA818FE77E4}" destId="{041D9DB7-AFC6-4A5B-814E-3F9CE6F711B0}" srcOrd="0" destOrd="0" presId="urn:microsoft.com/office/officeart/2018/2/layout/IconCircleList"/>
    <dgm:cxn modelId="{E102EA26-94D7-4F8E-9B7E-EDF3E36F59DA}" type="presOf" srcId="{D7CE00CF-44D8-4F4C-AEA9-F37EDF0AC70A}" destId="{8B83EDC2-DE5E-4921-9484-156C45711A47}" srcOrd="0" destOrd="0" presId="urn:microsoft.com/office/officeart/2018/2/layout/IconCircleList"/>
    <dgm:cxn modelId="{E8EDEA2D-2779-46B5-9D20-6C14EEC232CD}" type="presOf" srcId="{CAE4C9CE-FC1F-497E-A78F-D314D327616F}" destId="{B25A062D-B9C8-4DF5-BC99-D6A670CADD20}" srcOrd="0" destOrd="0" presId="urn:microsoft.com/office/officeart/2018/2/layout/IconCircleList"/>
    <dgm:cxn modelId="{DBCC1137-0B91-4797-A90D-1B965B8AE0CC}" type="presOf" srcId="{2784DEE3-A17A-46CE-A640-8C179EE8DE0E}" destId="{0D6C2D49-96EE-4550-9DA7-A1F7CF672983}" srcOrd="0" destOrd="0" presId="urn:microsoft.com/office/officeart/2018/2/layout/IconCircleList"/>
    <dgm:cxn modelId="{19B5A13B-B2FD-4B40-A4A0-B0966D85919D}" type="presOf" srcId="{EA7E8975-AFCA-4493-AC6B-9A22D92FBE4A}" destId="{870F9270-C9CA-4EF5-AA7E-7613B09367DC}" srcOrd="0" destOrd="0" presId="urn:microsoft.com/office/officeart/2018/2/layout/IconCircleList"/>
    <dgm:cxn modelId="{60FFD544-B097-48AD-B371-AA87CCE2F4FD}" type="presOf" srcId="{3BCCC205-E8A8-433A-9F81-D40C2BEA01DB}" destId="{CACA496E-7CEB-475C-B813-91D56EB60E34}" srcOrd="0" destOrd="0" presId="urn:microsoft.com/office/officeart/2018/2/layout/IconCircleList"/>
    <dgm:cxn modelId="{EB91EE92-08BA-4255-8133-8E081F5282D6}" type="presOf" srcId="{57A90F7C-FDD4-444B-ABE0-B8A24C0E63C7}" destId="{EC7569D9-7B15-4F3B-9940-2888119502C1}" srcOrd="0" destOrd="0" presId="urn:microsoft.com/office/officeart/2018/2/layout/IconCircleList"/>
    <dgm:cxn modelId="{EA254895-E6EA-4785-81EC-9FD4674D213E}" type="presOf" srcId="{CE2B17EF-7203-4B3A-B531-83AB84209DB1}" destId="{99A02509-9EAB-4CDD-AD02-E002F38A94E6}" srcOrd="0" destOrd="0" presId="urn:microsoft.com/office/officeart/2018/2/layout/IconCircleList"/>
    <dgm:cxn modelId="{B06922B2-0A8D-47AC-B3E5-4902B6DC4FF5}" srcId="{3BCCC205-E8A8-433A-9F81-D40C2BEA01DB}" destId="{CE2B17EF-7203-4B3A-B531-83AB84209DB1}" srcOrd="3" destOrd="0" parTransId="{742A78AF-3FD2-420D-A217-E34567E5D35D}" sibTransId="{CAE4C9CE-FC1F-497E-A78F-D314D327616F}"/>
    <dgm:cxn modelId="{7D307BB4-A479-49FD-945D-CCB7BBD3C590}" srcId="{3BCCC205-E8A8-433A-9F81-D40C2BEA01DB}" destId="{D7CE00CF-44D8-4F4C-AEA9-F37EDF0AC70A}" srcOrd="0" destOrd="0" parTransId="{DA0A68B8-4B11-4A2D-A8CF-CF4B7899E96F}" sibTransId="{66E93F25-FC5A-4D31-A280-37B1132664CA}"/>
    <dgm:cxn modelId="{BD8892C2-31F7-43A9-B1FC-B0B91EA41F6E}" type="presOf" srcId="{66E93F25-FC5A-4D31-A280-37B1132664CA}" destId="{6BAB358F-E068-4C50-AC25-6D547BF87C92}" srcOrd="0" destOrd="0" presId="urn:microsoft.com/office/officeart/2018/2/layout/IconCircleList"/>
    <dgm:cxn modelId="{7F13D9D3-D78B-4487-84C6-61AFF369A158}" srcId="{3BCCC205-E8A8-433A-9F81-D40C2BEA01DB}" destId="{D6E12394-0F43-4F57-B4AD-26F61D6E460D}" srcOrd="2" destOrd="0" parTransId="{100FA7CF-29F6-46B4-A1FE-AB2C1B27A450}" sibTransId="{2784DEE3-A17A-46CE-A640-8C179EE8DE0E}"/>
    <dgm:cxn modelId="{0596C2E9-31E2-41CA-AEFC-0883E71FCDBA}" srcId="{3BCCC205-E8A8-433A-9F81-D40C2BEA01DB}" destId="{9C593B9D-D7E9-4FB4-B25A-8EA818FE77E4}" srcOrd="1" destOrd="0" parTransId="{A9B9DEC4-24A1-4ACA-BD21-E866FEADC6DB}" sibTransId="{EA7E8975-AFCA-4493-AC6B-9A22D92FBE4A}"/>
    <dgm:cxn modelId="{FF47F1F5-60FF-4B09-8492-67AD72FC4691}" type="presOf" srcId="{D6E12394-0F43-4F57-B4AD-26F61D6E460D}" destId="{61799F43-E0EF-4228-8BF0-13D724B05504}" srcOrd="0" destOrd="0" presId="urn:microsoft.com/office/officeart/2018/2/layout/IconCircleList"/>
    <dgm:cxn modelId="{20119670-A48A-4721-A274-56A31C525AFD}" type="presParOf" srcId="{CACA496E-7CEB-475C-B813-91D56EB60E34}" destId="{E83F28CC-1228-4A8A-BD44-68D88FA3BA9F}" srcOrd="0" destOrd="0" presId="urn:microsoft.com/office/officeart/2018/2/layout/IconCircleList"/>
    <dgm:cxn modelId="{828B893D-9F7B-4DBD-BF96-3F2754436410}" type="presParOf" srcId="{E83F28CC-1228-4A8A-BD44-68D88FA3BA9F}" destId="{19599CC8-EBC0-4E52-8FFB-4629185C55D5}" srcOrd="0" destOrd="0" presId="urn:microsoft.com/office/officeart/2018/2/layout/IconCircleList"/>
    <dgm:cxn modelId="{48AA43AA-E5DA-48DB-8042-422C78667CB3}" type="presParOf" srcId="{19599CC8-EBC0-4E52-8FFB-4629185C55D5}" destId="{3B2BB2F6-37B1-4FB4-9620-3674444C8074}" srcOrd="0" destOrd="0" presId="urn:microsoft.com/office/officeart/2018/2/layout/IconCircleList"/>
    <dgm:cxn modelId="{BF329FBC-1F2A-4633-800F-485C82270B9C}" type="presParOf" srcId="{19599CC8-EBC0-4E52-8FFB-4629185C55D5}" destId="{0ED3A37C-9A42-4EA7-B90E-5B6B8001432E}" srcOrd="1" destOrd="0" presId="urn:microsoft.com/office/officeart/2018/2/layout/IconCircleList"/>
    <dgm:cxn modelId="{CA563CF3-1EB9-4ACB-8271-5D95FFD1E21B}" type="presParOf" srcId="{19599CC8-EBC0-4E52-8FFB-4629185C55D5}" destId="{34596F6B-787F-4CB4-80AD-3BA994C7EDE8}" srcOrd="2" destOrd="0" presId="urn:microsoft.com/office/officeart/2018/2/layout/IconCircleList"/>
    <dgm:cxn modelId="{081B5775-9053-48A1-B438-E1F3E3F36737}" type="presParOf" srcId="{19599CC8-EBC0-4E52-8FFB-4629185C55D5}" destId="{8B83EDC2-DE5E-4921-9484-156C45711A47}" srcOrd="3" destOrd="0" presId="urn:microsoft.com/office/officeart/2018/2/layout/IconCircleList"/>
    <dgm:cxn modelId="{6E10614A-5AD6-4EE5-998D-1A9F11303F46}" type="presParOf" srcId="{E83F28CC-1228-4A8A-BD44-68D88FA3BA9F}" destId="{6BAB358F-E068-4C50-AC25-6D547BF87C92}" srcOrd="1" destOrd="0" presId="urn:microsoft.com/office/officeart/2018/2/layout/IconCircleList"/>
    <dgm:cxn modelId="{DACD632F-D4C5-45C7-9985-C78C7092FEA6}" type="presParOf" srcId="{E83F28CC-1228-4A8A-BD44-68D88FA3BA9F}" destId="{06048455-846B-4B39-8DF5-F43478482834}" srcOrd="2" destOrd="0" presId="urn:microsoft.com/office/officeart/2018/2/layout/IconCircleList"/>
    <dgm:cxn modelId="{F0BDD04B-5E0D-46D1-80B3-73F243EA8BB0}" type="presParOf" srcId="{06048455-846B-4B39-8DF5-F43478482834}" destId="{7665B098-B268-415E-A64E-5222D8148A00}" srcOrd="0" destOrd="0" presId="urn:microsoft.com/office/officeart/2018/2/layout/IconCircleList"/>
    <dgm:cxn modelId="{BEE223CF-AADA-439B-887F-BAB906E2162E}" type="presParOf" srcId="{06048455-846B-4B39-8DF5-F43478482834}" destId="{5EF71792-8738-4448-84E0-4AFCAE14A2E6}" srcOrd="1" destOrd="0" presId="urn:microsoft.com/office/officeart/2018/2/layout/IconCircleList"/>
    <dgm:cxn modelId="{9D2C8D08-D2D7-49BE-997E-BD0257B12FA1}" type="presParOf" srcId="{06048455-846B-4B39-8DF5-F43478482834}" destId="{F8709497-91AB-4BD2-9788-6DDC6012A6D6}" srcOrd="2" destOrd="0" presId="urn:microsoft.com/office/officeart/2018/2/layout/IconCircleList"/>
    <dgm:cxn modelId="{E3DF8351-5367-41D7-8017-D7ACF5DF83D6}" type="presParOf" srcId="{06048455-846B-4B39-8DF5-F43478482834}" destId="{041D9DB7-AFC6-4A5B-814E-3F9CE6F711B0}" srcOrd="3" destOrd="0" presId="urn:microsoft.com/office/officeart/2018/2/layout/IconCircleList"/>
    <dgm:cxn modelId="{DD2E0DE2-1E9C-4B16-A892-DDB9B4EEF877}" type="presParOf" srcId="{E83F28CC-1228-4A8A-BD44-68D88FA3BA9F}" destId="{870F9270-C9CA-4EF5-AA7E-7613B09367DC}" srcOrd="3" destOrd="0" presId="urn:microsoft.com/office/officeart/2018/2/layout/IconCircleList"/>
    <dgm:cxn modelId="{5ED99D3B-5301-4126-A163-518FF75F43C8}" type="presParOf" srcId="{E83F28CC-1228-4A8A-BD44-68D88FA3BA9F}" destId="{FBCC0DEA-0D7D-4AAA-83F5-77CE6292A283}" srcOrd="4" destOrd="0" presId="urn:microsoft.com/office/officeart/2018/2/layout/IconCircleList"/>
    <dgm:cxn modelId="{C861AD43-8E19-402D-9E2A-41B90B0E645D}" type="presParOf" srcId="{FBCC0DEA-0D7D-4AAA-83F5-77CE6292A283}" destId="{EE461BC8-178E-4735-A615-7ABCF2E10596}" srcOrd="0" destOrd="0" presId="urn:microsoft.com/office/officeart/2018/2/layout/IconCircleList"/>
    <dgm:cxn modelId="{2B9BA3E2-C002-426D-A301-C9B7FC86D0DD}" type="presParOf" srcId="{FBCC0DEA-0D7D-4AAA-83F5-77CE6292A283}" destId="{57E7B9CF-D4D4-4CD0-8076-96B8E87C5B6B}" srcOrd="1" destOrd="0" presId="urn:microsoft.com/office/officeart/2018/2/layout/IconCircleList"/>
    <dgm:cxn modelId="{CBD5E97A-542E-44E9-9310-E940E202E194}" type="presParOf" srcId="{FBCC0DEA-0D7D-4AAA-83F5-77CE6292A283}" destId="{8091D665-AB07-4976-BC03-FA484B94A646}" srcOrd="2" destOrd="0" presId="urn:microsoft.com/office/officeart/2018/2/layout/IconCircleList"/>
    <dgm:cxn modelId="{CEF15794-264B-4A99-8AD5-B3CE82D0FED7}" type="presParOf" srcId="{FBCC0DEA-0D7D-4AAA-83F5-77CE6292A283}" destId="{61799F43-E0EF-4228-8BF0-13D724B05504}" srcOrd="3" destOrd="0" presId="urn:microsoft.com/office/officeart/2018/2/layout/IconCircleList"/>
    <dgm:cxn modelId="{F3DF8495-AE54-4A50-AADF-D7FEB5B2FDD6}" type="presParOf" srcId="{E83F28CC-1228-4A8A-BD44-68D88FA3BA9F}" destId="{0D6C2D49-96EE-4550-9DA7-A1F7CF672983}" srcOrd="5" destOrd="0" presId="urn:microsoft.com/office/officeart/2018/2/layout/IconCircleList"/>
    <dgm:cxn modelId="{80177FE7-459D-49B4-AFE1-476CEA8ADE6B}" type="presParOf" srcId="{E83F28CC-1228-4A8A-BD44-68D88FA3BA9F}" destId="{86317374-F8AA-4B05-BB59-533DDDDF7A02}" srcOrd="6" destOrd="0" presId="urn:microsoft.com/office/officeart/2018/2/layout/IconCircleList"/>
    <dgm:cxn modelId="{EC386B5A-5CA3-4BC6-9334-7CAA80F33C6D}" type="presParOf" srcId="{86317374-F8AA-4B05-BB59-533DDDDF7A02}" destId="{E2F2A154-FE25-4550-9033-BEA6AE2BA824}" srcOrd="0" destOrd="0" presId="urn:microsoft.com/office/officeart/2018/2/layout/IconCircleList"/>
    <dgm:cxn modelId="{F7F6C160-EF2C-4466-97ED-7BEAC9488DB2}" type="presParOf" srcId="{86317374-F8AA-4B05-BB59-533DDDDF7A02}" destId="{6EF3EC94-0E15-4B0C-AE70-B3DC12F9ABF5}" srcOrd="1" destOrd="0" presId="urn:microsoft.com/office/officeart/2018/2/layout/IconCircleList"/>
    <dgm:cxn modelId="{F10706AB-34E7-4E18-B290-298934B8D5D9}" type="presParOf" srcId="{86317374-F8AA-4B05-BB59-533DDDDF7A02}" destId="{16E09920-8494-4083-8814-2EE298D13256}" srcOrd="2" destOrd="0" presId="urn:microsoft.com/office/officeart/2018/2/layout/IconCircleList"/>
    <dgm:cxn modelId="{220FCCAE-3126-4B0C-985F-A61538D8F072}" type="presParOf" srcId="{86317374-F8AA-4B05-BB59-533DDDDF7A02}" destId="{99A02509-9EAB-4CDD-AD02-E002F38A94E6}" srcOrd="3" destOrd="0" presId="urn:microsoft.com/office/officeart/2018/2/layout/IconCircleList"/>
    <dgm:cxn modelId="{E7DF57F0-1F41-44D1-92BA-19EC6EC23EF3}" type="presParOf" srcId="{E83F28CC-1228-4A8A-BD44-68D88FA3BA9F}" destId="{B25A062D-B9C8-4DF5-BC99-D6A670CADD20}" srcOrd="7" destOrd="0" presId="urn:microsoft.com/office/officeart/2018/2/layout/IconCircleList"/>
    <dgm:cxn modelId="{2949C64C-0A12-4AE5-B986-6EFD320CAAD6}" type="presParOf" srcId="{E83F28CC-1228-4A8A-BD44-68D88FA3BA9F}" destId="{5E87B3E0-1EF0-4AB1-959E-31988B7447C4}" srcOrd="8" destOrd="0" presId="urn:microsoft.com/office/officeart/2018/2/layout/IconCircleList"/>
    <dgm:cxn modelId="{98E75D27-8DED-4E29-99A3-4742D4A22D08}" type="presParOf" srcId="{5E87B3E0-1EF0-4AB1-959E-31988B7447C4}" destId="{6FACC8B4-C156-4F97-B3E7-F28BFB5303DA}" srcOrd="0" destOrd="0" presId="urn:microsoft.com/office/officeart/2018/2/layout/IconCircleList"/>
    <dgm:cxn modelId="{F9EB41BA-A8C2-4AC7-939A-2FBB2E0D1ADD}" type="presParOf" srcId="{5E87B3E0-1EF0-4AB1-959E-31988B7447C4}" destId="{182F12E6-AA8F-44C6-B141-99510A3E20F6}" srcOrd="1" destOrd="0" presId="urn:microsoft.com/office/officeart/2018/2/layout/IconCircleList"/>
    <dgm:cxn modelId="{3DE128F6-9EBA-40FB-9C45-6D13367E397B}" type="presParOf" srcId="{5E87B3E0-1EF0-4AB1-959E-31988B7447C4}" destId="{585A49F3-F145-47E7-8453-B03B778C42F1}" srcOrd="2" destOrd="0" presId="urn:microsoft.com/office/officeart/2018/2/layout/IconCircleList"/>
    <dgm:cxn modelId="{ECE67781-1DA8-485B-A0D7-23CA405A4E84}" type="presParOf" srcId="{5E87B3E0-1EF0-4AB1-959E-31988B7447C4}" destId="{EC7569D9-7B15-4F3B-9940-2888119502C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B472D-789D-4874-84B3-9712F4DC9784}">
      <dsp:nvSpPr>
        <dsp:cNvPr id="0" name=""/>
        <dsp:cNvSpPr/>
      </dsp:nvSpPr>
      <dsp:spPr>
        <a:xfrm>
          <a:off x="0" y="2346"/>
          <a:ext cx="6099048" cy="13149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C9B140-74D4-40F3-9EAA-A19B0A19D573}">
      <dsp:nvSpPr>
        <dsp:cNvPr id="0" name=""/>
        <dsp:cNvSpPr/>
      </dsp:nvSpPr>
      <dsp:spPr>
        <a:xfrm>
          <a:off x="397766" y="298205"/>
          <a:ext cx="723919" cy="7232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BE1A99-7A59-45CB-B909-0B698A208C6E}">
      <dsp:nvSpPr>
        <dsp:cNvPr id="0" name=""/>
        <dsp:cNvSpPr/>
      </dsp:nvSpPr>
      <dsp:spPr>
        <a:xfrm>
          <a:off x="1519453" y="2346"/>
          <a:ext cx="4439145" cy="1316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00" tIns="139300" rIns="139300" bIns="139300" numCol="1" spcCol="1270" anchor="ctr" anchorCtr="0">
          <a:noAutofit/>
        </a:bodyPr>
        <a:lstStyle/>
        <a:p>
          <a:pPr marL="0" lvl="0" indent="0" algn="l" defTabSz="622300">
            <a:lnSpc>
              <a:spcPct val="100000"/>
            </a:lnSpc>
            <a:spcBef>
              <a:spcPct val="0"/>
            </a:spcBef>
            <a:spcAft>
              <a:spcPct val="35000"/>
            </a:spcAft>
            <a:buNone/>
          </a:pPr>
          <a:r>
            <a:rPr lang="en-IE" sz="1400" b="1" kern="1200" dirty="0"/>
            <a:t>Irish voters are now entitled to full and complete transparency when it comes to Political Advertising, and there is a legal obligation on all stakeholders to ensure that they get it.</a:t>
          </a:r>
          <a:endParaRPr lang="en-US" sz="1400" kern="1200" dirty="0"/>
        </a:p>
      </dsp:txBody>
      <dsp:txXfrm>
        <a:off x="1519453" y="2346"/>
        <a:ext cx="4439145" cy="1316217"/>
      </dsp:txXfrm>
    </dsp:sp>
    <dsp:sp modelId="{443FD3C6-28EA-4FED-94F1-78FE7F6DB379}">
      <dsp:nvSpPr>
        <dsp:cNvPr id="0" name=""/>
        <dsp:cNvSpPr/>
      </dsp:nvSpPr>
      <dsp:spPr>
        <a:xfrm>
          <a:off x="0" y="1603151"/>
          <a:ext cx="6099048" cy="13149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34A47-45F1-48B3-A5FB-ACEDF394F705}">
      <dsp:nvSpPr>
        <dsp:cNvPr id="0" name=""/>
        <dsp:cNvSpPr/>
      </dsp:nvSpPr>
      <dsp:spPr>
        <a:xfrm>
          <a:off x="397766" y="1899010"/>
          <a:ext cx="723919" cy="7232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126AA5-2403-4D8A-8457-C3DD62CE0F5B}">
      <dsp:nvSpPr>
        <dsp:cNvPr id="0" name=""/>
        <dsp:cNvSpPr/>
      </dsp:nvSpPr>
      <dsp:spPr>
        <a:xfrm>
          <a:off x="1519453" y="1603151"/>
          <a:ext cx="4439145" cy="1316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00" tIns="139300" rIns="139300" bIns="139300" numCol="1" spcCol="1270" anchor="ctr" anchorCtr="0">
          <a:noAutofit/>
        </a:bodyPr>
        <a:lstStyle/>
        <a:p>
          <a:pPr marL="0" lvl="0" indent="0" algn="l" defTabSz="622300">
            <a:lnSpc>
              <a:spcPct val="100000"/>
            </a:lnSpc>
            <a:spcBef>
              <a:spcPct val="0"/>
            </a:spcBef>
            <a:spcAft>
              <a:spcPct val="35000"/>
            </a:spcAft>
            <a:buNone/>
          </a:pPr>
          <a:r>
            <a:rPr lang="en-IE" sz="1400" b="1" kern="1200" dirty="0"/>
            <a:t>The TTPA Regulation came into full effect in October 2025, and its provisions will apply to all political advertising (in relation to Electoral events or otherwise) in Ireland from now on, including the upcoming Bye-Elections in Dublin Central and Galway West.</a:t>
          </a:r>
          <a:endParaRPr lang="en-US" sz="1400" kern="1200" dirty="0"/>
        </a:p>
      </dsp:txBody>
      <dsp:txXfrm>
        <a:off x="1519453" y="1603151"/>
        <a:ext cx="4439145" cy="1316217"/>
      </dsp:txXfrm>
    </dsp:sp>
    <dsp:sp modelId="{0C09126B-64A6-4487-81C9-3FB33B9BDF27}">
      <dsp:nvSpPr>
        <dsp:cNvPr id="0" name=""/>
        <dsp:cNvSpPr/>
      </dsp:nvSpPr>
      <dsp:spPr>
        <a:xfrm>
          <a:off x="0" y="3203956"/>
          <a:ext cx="6099048" cy="13149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8552F0-D52B-4714-953B-7E35E675312A}">
      <dsp:nvSpPr>
        <dsp:cNvPr id="0" name=""/>
        <dsp:cNvSpPr/>
      </dsp:nvSpPr>
      <dsp:spPr>
        <a:xfrm>
          <a:off x="397766" y="3499816"/>
          <a:ext cx="723919" cy="7232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BC0612-597E-458A-83EF-2F98D5A1F2A5}">
      <dsp:nvSpPr>
        <dsp:cNvPr id="0" name=""/>
        <dsp:cNvSpPr/>
      </dsp:nvSpPr>
      <dsp:spPr>
        <a:xfrm>
          <a:off x="1519453" y="3203956"/>
          <a:ext cx="4439145" cy="1316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00" tIns="139300" rIns="139300" bIns="139300" numCol="1" spcCol="1270" anchor="ctr" anchorCtr="0">
          <a:noAutofit/>
        </a:bodyPr>
        <a:lstStyle/>
        <a:p>
          <a:pPr marL="0" lvl="0" indent="0" algn="l" defTabSz="622300">
            <a:lnSpc>
              <a:spcPct val="100000"/>
            </a:lnSpc>
            <a:spcBef>
              <a:spcPct val="0"/>
            </a:spcBef>
            <a:spcAft>
              <a:spcPct val="35000"/>
            </a:spcAft>
            <a:buNone/>
          </a:pPr>
          <a:r>
            <a:rPr lang="en-IE" sz="1400" b="1" kern="1200" dirty="0"/>
            <a:t>This presentation will set out what the TTPA Regulation says, what it means for relevant stakeholders who buy, supply and distribute political advertising, and what will happen if the provisions of the Regulation are breached.</a:t>
          </a:r>
          <a:endParaRPr lang="en-US" sz="1400" kern="1200" dirty="0"/>
        </a:p>
      </dsp:txBody>
      <dsp:txXfrm>
        <a:off x="1519453" y="3203956"/>
        <a:ext cx="4439145" cy="1316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025BF-5420-450E-B645-C37C3D06C656}">
      <dsp:nvSpPr>
        <dsp:cNvPr id="0" name=""/>
        <dsp:cNvSpPr/>
      </dsp:nvSpPr>
      <dsp:spPr>
        <a:xfrm>
          <a:off x="0" y="68822"/>
          <a:ext cx="10183696" cy="13694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8BB8B-5A18-4DE9-8BEF-C5D73937DC7D}">
      <dsp:nvSpPr>
        <dsp:cNvPr id="0" name=""/>
        <dsp:cNvSpPr/>
      </dsp:nvSpPr>
      <dsp:spPr>
        <a:xfrm>
          <a:off x="414245" y="308701"/>
          <a:ext cx="753173" cy="7531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AC2F88-6F88-45F8-82D3-EA2FA27C7A7F}">
      <dsp:nvSpPr>
        <dsp:cNvPr id="0" name=""/>
        <dsp:cNvSpPr/>
      </dsp:nvSpPr>
      <dsp:spPr>
        <a:xfrm>
          <a:off x="1581665" y="585"/>
          <a:ext cx="8602030" cy="136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929" tIns="144929" rIns="144929" bIns="144929" numCol="1" spcCol="1270" anchor="ctr" anchorCtr="0">
          <a:noAutofit/>
        </a:bodyPr>
        <a:lstStyle/>
        <a:p>
          <a:pPr marL="0" lvl="0" indent="0" algn="l" defTabSz="711200">
            <a:lnSpc>
              <a:spcPct val="90000"/>
            </a:lnSpc>
            <a:spcBef>
              <a:spcPct val="0"/>
            </a:spcBef>
            <a:spcAft>
              <a:spcPct val="35000"/>
            </a:spcAft>
            <a:buNone/>
          </a:pPr>
          <a:r>
            <a:rPr lang="en-IE" sz="1600" b="1" kern="1200" dirty="0"/>
            <a:t>Sponsors</a:t>
          </a:r>
          <a:r>
            <a:rPr lang="en-IE" sz="1600" kern="1200" dirty="0"/>
            <a:t>: defined as a “</a:t>
          </a:r>
          <a:r>
            <a:rPr lang="en-IE" sz="1600" i="1" kern="1200" dirty="0"/>
            <a:t>person on whose behalf a political advertisement is prepared, placed, promoted, published, delivered or disseminated</a:t>
          </a:r>
          <a:r>
            <a:rPr lang="en-IE" sz="1600" kern="1200" dirty="0"/>
            <a:t>” – can be political actors or an organisation paying for </a:t>
          </a:r>
          <a:r>
            <a:rPr lang="en-IE" sz="1600" i="0" kern="1200" dirty="0"/>
            <a:t>a political advertising service </a:t>
          </a:r>
          <a:r>
            <a:rPr lang="en-IE" sz="1600" kern="1200" dirty="0"/>
            <a:t>“</a:t>
          </a:r>
          <a:r>
            <a:rPr lang="en-IE" sz="1600" i="1" kern="1200" dirty="0"/>
            <a:t>liable and designed to influence the outcome of an election or referendum, voting behaviour or a legislative or regulatory process....”</a:t>
          </a:r>
          <a:endParaRPr lang="en-US" sz="1600" kern="1200" dirty="0"/>
        </a:p>
      </dsp:txBody>
      <dsp:txXfrm>
        <a:off x="1581665" y="585"/>
        <a:ext cx="8602030" cy="1369407"/>
      </dsp:txXfrm>
    </dsp:sp>
    <dsp:sp modelId="{A1E2428E-2AC7-4DEF-B0E8-BB82D252902E}">
      <dsp:nvSpPr>
        <dsp:cNvPr id="0" name=""/>
        <dsp:cNvSpPr/>
      </dsp:nvSpPr>
      <dsp:spPr>
        <a:xfrm>
          <a:off x="0" y="1712343"/>
          <a:ext cx="10183696" cy="13694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53899-1074-4C3E-8319-AB7EBC9616BC}">
      <dsp:nvSpPr>
        <dsp:cNvPr id="0" name=""/>
        <dsp:cNvSpPr/>
      </dsp:nvSpPr>
      <dsp:spPr>
        <a:xfrm>
          <a:off x="414245" y="2020460"/>
          <a:ext cx="753173" cy="7531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BF5B45-E7FC-4386-BBCB-92C83335B341}">
      <dsp:nvSpPr>
        <dsp:cNvPr id="0" name=""/>
        <dsp:cNvSpPr/>
      </dsp:nvSpPr>
      <dsp:spPr>
        <a:xfrm>
          <a:off x="1581665" y="1712343"/>
          <a:ext cx="8602030" cy="136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929" tIns="144929" rIns="144929" bIns="144929" numCol="1" spcCol="1270" anchor="ctr" anchorCtr="0">
          <a:noAutofit/>
        </a:bodyPr>
        <a:lstStyle/>
        <a:p>
          <a:pPr marL="0" lvl="0" indent="0" algn="l" defTabSz="711200">
            <a:lnSpc>
              <a:spcPct val="90000"/>
            </a:lnSpc>
            <a:spcBef>
              <a:spcPct val="0"/>
            </a:spcBef>
            <a:spcAft>
              <a:spcPct val="35000"/>
            </a:spcAft>
            <a:buNone/>
          </a:pPr>
          <a:r>
            <a:rPr lang="en-IE" sz="1600" b="1" kern="1200"/>
            <a:t>Providers</a:t>
          </a:r>
          <a:r>
            <a:rPr lang="en-IE" sz="1600" kern="1200"/>
            <a:t>: defined as a party “</a:t>
          </a:r>
          <a:r>
            <a:rPr lang="en-IE" sz="1600" i="1" kern="1200"/>
            <a:t>engaging in the provision of political advertising services, with the exception of purely ancillary services</a:t>
          </a:r>
          <a:r>
            <a:rPr lang="en-IE" sz="1600" kern="1200"/>
            <a:t>” </a:t>
          </a:r>
          <a:endParaRPr lang="en-US" sz="1600" kern="1200"/>
        </a:p>
      </dsp:txBody>
      <dsp:txXfrm>
        <a:off x="1581665" y="1712343"/>
        <a:ext cx="8602030" cy="1369407"/>
      </dsp:txXfrm>
    </dsp:sp>
    <dsp:sp modelId="{8B695FC5-4AAE-48F5-AA34-1B2E1F7F7762}">
      <dsp:nvSpPr>
        <dsp:cNvPr id="0" name=""/>
        <dsp:cNvSpPr/>
      </dsp:nvSpPr>
      <dsp:spPr>
        <a:xfrm>
          <a:off x="0" y="3424102"/>
          <a:ext cx="10183696" cy="13694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882F7F-7083-42EB-A172-24A80FE641CF}">
      <dsp:nvSpPr>
        <dsp:cNvPr id="0" name=""/>
        <dsp:cNvSpPr/>
      </dsp:nvSpPr>
      <dsp:spPr>
        <a:xfrm>
          <a:off x="414245" y="3732219"/>
          <a:ext cx="753173" cy="7531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BE0E6E-498B-4833-B11C-1BE7117AF47B}">
      <dsp:nvSpPr>
        <dsp:cNvPr id="0" name=""/>
        <dsp:cNvSpPr/>
      </dsp:nvSpPr>
      <dsp:spPr>
        <a:xfrm>
          <a:off x="1581665" y="3424102"/>
          <a:ext cx="8602030" cy="136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929" tIns="144929" rIns="144929" bIns="144929" numCol="1" spcCol="1270" anchor="ctr" anchorCtr="0">
          <a:noAutofit/>
        </a:bodyPr>
        <a:lstStyle/>
        <a:p>
          <a:pPr marL="0" lvl="0" indent="0" algn="l" defTabSz="711200">
            <a:lnSpc>
              <a:spcPct val="90000"/>
            </a:lnSpc>
            <a:spcBef>
              <a:spcPct val="0"/>
            </a:spcBef>
            <a:spcAft>
              <a:spcPct val="35000"/>
            </a:spcAft>
            <a:buNone/>
          </a:pPr>
          <a:r>
            <a:rPr lang="en-IE" sz="1600" b="1" kern="1200" dirty="0"/>
            <a:t>Publishers</a:t>
          </a:r>
          <a:r>
            <a:rPr lang="en-IE" sz="1600" kern="1200" dirty="0"/>
            <a:t>: defined as “</a:t>
          </a:r>
          <a:r>
            <a:rPr lang="en-IE" sz="1600" i="1" kern="1200" dirty="0"/>
            <a:t>a provider of political advertising service that publishes, delivers or disseminates political advertising through any medium</a:t>
          </a:r>
          <a:r>
            <a:rPr lang="en-IE" sz="1600" kern="1200" dirty="0"/>
            <a:t>”</a:t>
          </a:r>
          <a:endParaRPr lang="en-US" sz="1600" kern="1200" dirty="0"/>
        </a:p>
      </dsp:txBody>
      <dsp:txXfrm>
        <a:off x="1581665" y="3424102"/>
        <a:ext cx="8602030" cy="1369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A4E20-0433-4106-BDBB-2865D587F997}">
      <dsp:nvSpPr>
        <dsp:cNvPr id="0" name=""/>
        <dsp:cNvSpPr/>
      </dsp:nvSpPr>
      <dsp:spPr>
        <a:xfrm>
          <a:off x="0" y="124169"/>
          <a:ext cx="10197494" cy="127367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53B392-013C-42F2-A5F6-B1C8FB705FA4}">
      <dsp:nvSpPr>
        <dsp:cNvPr id="0" name=""/>
        <dsp:cNvSpPr/>
      </dsp:nvSpPr>
      <dsp:spPr>
        <a:xfrm>
          <a:off x="385286" y="410746"/>
          <a:ext cx="700521" cy="70052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07BF60-8C85-4569-BDAE-0178C20696A2}">
      <dsp:nvSpPr>
        <dsp:cNvPr id="0" name=""/>
        <dsp:cNvSpPr/>
      </dsp:nvSpPr>
      <dsp:spPr>
        <a:xfrm>
          <a:off x="1471094" y="124169"/>
          <a:ext cx="8680451" cy="1138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531" tIns="120531" rIns="120531" bIns="120531" numCol="1" spcCol="1270" anchor="ctr" anchorCtr="0">
          <a:noAutofit/>
        </a:bodyPr>
        <a:lstStyle/>
        <a:p>
          <a:pPr marL="0" lvl="0" indent="0" algn="l" defTabSz="622300">
            <a:lnSpc>
              <a:spcPct val="90000"/>
            </a:lnSpc>
            <a:spcBef>
              <a:spcPct val="0"/>
            </a:spcBef>
            <a:spcAft>
              <a:spcPct val="35000"/>
            </a:spcAft>
            <a:buNone/>
          </a:pPr>
          <a:r>
            <a:rPr lang="en-IE" sz="1400" b="1" kern="1200"/>
            <a:t>Service: </a:t>
          </a:r>
          <a:r>
            <a:rPr lang="en-IE" sz="1400" kern="1200"/>
            <a:t>“</a:t>
          </a:r>
          <a:r>
            <a:rPr lang="en-IE" sz="1400" i="1" kern="1200"/>
            <a:t>any self-employed economic activity normally provided for remuneration</a:t>
          </a:r>
          <a:r>
            <a:rPr lang="en-IE" sz="1400" kern="1200"/>
            <a:t>…”</a:t>
          </a:r>
          <a:endParaRPr lang="en-US" sz="1400" kern="1200"/>
        </a:p>
      </dsp:txBody>
      <dsp:txXfrm>
        <a:off x="1471094" y="124169"/>
        <a:ext cx="8680451" cy="1138874"/>
      </dsp:txXfrm>
    </dsp:sp>
    <dsp:sp modelId="{D50B872C-10C4-4AAC-A332-EB28A47D06CA}">
      <dsp:nvSpPr>
        <dsp:cNvPr id="0" name=""/>
        <dsp:cNvSpPr/>
      </dsp:nvSpPr>
      <dsp:spPr>
        <a:xfrm>
          <a:off x="0" y="1736475"/>
          <a:ext cx="10197494" cy="127367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CE37F2-3930-45DC-8F84-F34A16DA75AD}">
      <dsp:nvSpPr>
        <dsp:cNvPr id="0" name=""/>
        <dsp:cNvSpPr/>
      </dsp:nvSpPr>
      <dsp:spPr>
        <a:xfrm>
          <a:off x="385286" y="2023051"/>
          <a:ext cx="700521" cy="7005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2B9639-F6D3-4A95-AA2B-BD290ACAD01A}">
      <dsp:nvSpPr>
        <dsp:cNvPr id="0" name=""/>
        <dsp:cNvSpPr/>
      </dsp:nvSpPr>
      <dsp:spPr>
        <a:xfrm>
          <a:off x="1564279" y="1784023"/>
          <a:ext cx="8494082" cy="1043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531" tIns="120531" rIns="120531" bIns="120531" numCol="1" spcCol="1270" anchor="ctr" anchorCtr="0">
          <a:noAutofit/>
        </a:bodyPr>
        <a:lstStyle/>
        <a:p>
          <a:pPr marL="0" lvl="0" indent="0" algn="l" defTabSz="622300">
            <a:lnSpc>
              <a:spcPct val="90000"/>
            </a:lnSpc>
            <a:spcBef>
              <a:spcPct val="0"/>
            </a:spcBef>
            <a:spcAft>
              <a:spcPct val="35000"/>
            </a:spcAft>
            <a:buNone/>
          </a:pPr>
          <a:r>
            <a:rPr lang="en-IE" sz="1400" b="1" kern="1200" dirty="0"/>
            <a:t>Ancillary service: “</a:t>
          </a:r>
          <a:r>
            <a:rPr lang="en-IE" sz="1400" i="1" kern="1200" dirty="0"/>
            <a:t>services which are provided in addition to and which complement political advertising, but which have no direct influence on its content or presentation and no direct control over its preparation, placement, promotion, publication, delivery or dissemination. </a:t>
          </a:r>
        </a:p>
        <a:p>
          <a:pPr marL="0" lvl="0" indent="0" algn="l" defTabSz="622300">
            <a:lnSpc>
              <a:spcPct val="90000"/>
            </a:lnSpc>
            <a:spcBef>
              <a:spcPct val="0"/>
            </a:spcBef>
            <a:spcAft>
              <a:spcPct val="35000"/>
            </a:spcAft>
            <a:buNone/>
          </a:pPr>
          <a:r>
            <a:rPr lang="en-IE" sz="1400" i="1" kern="1200" dirty="0"/>
            <a:t>E.g.: transportation, marketing, computer services, postal services, printing services, graphic, sound or photographic design</a:t>
          </a:r>
          <a:r>
            <a:rPr lang="en-IE" sz="1400" kern="1200" dirty="0"/>
            <a:t>.”</a:t>
          </a:r>
          <a:endParaRPr lang="en-US" sz="1400" kern="1200" dirty="0"/>
        </a:p>
      </dsp:txBody>
      <dsp:txXfrm>
        <a:off x="1564279" y="1784023"/>
        <a:ext cx="8494082" cy="1043778"/>
      </dsp:txXfrm>
    </dsp:sp>
    <dsp:sp modelId="{A324E41A-B330-49C1-B0AE-FA3584CA1230}">
      <dsp:nvSpPr>
        <dsp:cNvPr id="0" name=""/>
        <dsp:cNvSpPr/>
      </dsp:nvSpPr>
      <dsp:spPr>
        <a:xfrm>
          <a:off x="0" y="3348780"/>
          <a:ext cx="10197494" cy="127367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293678-D347-48C4-9014-42E31A4563BD}">
      <dsp:nvSpPr>
        <dsp:cNvPr id="0" name=""/>
        <dsp:cNvSpPr/>
      </dsp:nvSpPr>
      <dsp:spPr>
        <a:xfrm>
          <a:off x="385286" y="3635357"/>
          <a:ext cx="700521" cy="7005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0F5323-3ACA-4647-923D-C5BED09B3B1D}">
      <dsp:nvSpPr>
        <dsp:cNvPr id="0" name=""/>
        <dsp:cNvSpPr/>
      </dsp:nvSpPr>
      <dsp:spPr>
        <a:xfrm>
          <a:off x="1471094" y="3348780"/>
          <a:ext cx="8680451" cy="1138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531" tIns="120531" rIns="120531" bIns="120531" numCol="1" spcCol="1270" anchor="ctr" anchorCtr="0">
          <a:noAutofit/>
        </a:bodyPr>
        <a:lstStyle/>
        <a:p>
          <a:pPr marL="0" lvl="0" indent="0" algn="l" defTabSz="622300">
            <a:lnSpc>
              <a:spcPct val="90000"/>
            </a:lnSpc>
            <a:spcBef>
              <a:spcPct val="0"/>
            </a:spcBef>
            <a:spcAft>
              <a:spcPct val="35000"/>
            </a:spcAft>
            <a:buNone/>
          </a:pPr>
          <a:r>
            <a:rPr lang="en-IE" sz="1400" b="1" kern="1200" dirty="0"/>
            <a:t>Political advertising service: “</a:t>
          </a:r>
          <a:r>
            <a:rPr lang="en-IE" sz="1400" i="1" kern="1200" dirty="0"/>
            <a:t>a service consisting of political advertising…for the </a:t>
          </a:r>
          <a:r>
            <a:rPr lang="en-IE" sz="1400" i="1" u="sng" kern="1200" dirty="0"/>
            <a:t>preparation, placement, promotion, publication, delivery or dissemination</a:t>
          </a:r>
          <a:r>
            <a:rPr lang="en-IE" sz="1400" i="1" kern="1200" dirty="0"/>
            <a:t> for the specific message.”(</a:t>
          </a:r>
          <a:r>
            <a:rPr lang="en-IE" sz="1400" kern="1200" dirty="0"/>
            <a:t>with the exception of intermediary services</a:t>
          </a:r>
          <a:r>
            <a:rPr lang="en-IE" sz="1400" i="1" kern="1200" dirty="0"/>
            <a:t>)</a:t>
          </a:r>
          <a:endParaRPr lang="en-US" sz="1400" kern="1200" dirty="0"/>
        </a:p>
      </dsp:txBody>
      <dsp:txXfrm>
        <a:off x="1471094" y="3348780"/>
        <a:ext cx="8680451" cy="11388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D62BD-2188-45B7-B040-FB1B2000C77C}">
      <dsp:nvSpPr>
        <dsp:cNvPr id="0" name=""/>
        <dsp:cNvSpPr/>
      </dsp:nvSpPr>
      <dsp:spPr>
        <a:xfrm>
          <a:off x="937965" y="2026"/>
          <a:ext cx="3809731" cy="228583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Sponsors must give providers accurate information on the campaign in question; confirm sponsor identity and contact details, confirm the source of funding for the campaign (public or private, inside or outside the EU), and confirm if the ad has been subject to targeting or ad-delivery techniques.</a:t>
          </a:r>
          <a:endParaRPr lang="en-US" sz="1800" kern="1200" dirty="0"/>
        </a:p>
      </dsp:txBody>
      <dsp:txXfrm>
        <a:off x="937965" y="2026"/>
        <a:ext cx="3809731" cy="2285838"/>
      </dsp:txXfrm>
    </dsp:sp>
    <dsp:sp modelId="{2FE2F3B0-DD43-4D85-8658-C0157CA5CF1A}">
      <dsp:nvSpPr>
        <dsp:cNvPr id="0" name=""/>
        <dsp:cNvSpPr/>
      </dsp:nvSpPr>
      <dsp:spPr>
        <a:xfrm>
          <a:off x="5128670" y="2026"/>
          <a:ext cx="3809731" cy="228583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a:t>When a sponsor becomes aware that information sent to a publisher has changed or is inaccurate, the sponsor must send updated and/or corrected information to the publisher.</a:t>
          </a:r>
          <a:endParaRPr lang="en-US" sz="1800" kern="1200"/>
        </a:p>
      </dsp:txBody>
      <dsp:txXfrm>
        <a:off x="5128670" y="2026"/>
        <a:ext cx="3809731" cy="2285838"/>
      </dsp:txXfrm>
    </dsp:sp>
    <dsp:sp modelId="{EEFC2EE8-1718-4F83-9CA5-758DA061D2EC}">
      <dsp:nvSpPr>
        <dsp:cNvPr id="0" name=""/>
        <dsp:cNvSpPr/>
      </dsp:nvSpPr>
      <dsp:spPr>
        <a:xfrm>
          <a:off x="3033317" y="2668838"/>
          <a:ext cx="3809731" cy="228583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a:t>Sponsors must confirm to the provider that the service the sponsor has sought is political advertising and, for any political advertising services sought in last 3 months of an electoral campaign, confirm that they (the sponsor) are an EU entity</a:t>
          </a:r>
          <a:endParaRPr lang="en-US" sz="1800" kern="1200"/>
        </a:p>
      </dsp:txBody>
      <dsp:txXfrm>
        <a:off x="3033317" y="2668838"/>
        <a:ext cx="3809731" cy="22858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B6C31-A1CB-4A43-8F5E-DD5516411DDA}">
      <dsp:nvSpPr>
        <dsp:cNvPr id="0" name=""/>
        <dsp:cNvSpPr/>
      </dsp:nvSpPr>
      <dsp:spPr>
        <a:xfrm>
          <a:off x="0" y="3855065"/>
          <a:ext cx="9618133" cy="84339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IE" sz="1300" kern="1200"/>
            <a:t>Where information a provider sent to a publisher has changed, the provider must send the updated information to the publisher.</a:t>
          </a:r>
          <a:endParaRPr lang="en-US" sz="1300" kern="1200"/>
        </a:p>
      </dsp:txBody>
      <dsp:txXfrm>
        <a:off x="0" y="3855065"/>
        <a:ext cx="9618133" cy="843394"/>
      </dsp:txXfrm>
    </dsp:sp>
    <dsp:sp modelId="{7A497409-FD64-48E2-B261-7B39B27B2373}">
      <dsp:nvSpPr>
        <dsp:cNvPr id="0" name=""/>
        <dsp:cNvSpPr/>
      </dsp:nvSpPr>
      <dsp:spPr>
        <a:xfrm rot="10800000">
          <a:off x="0" y="2570576"/>
          <a:ext cx="9618133" cy="1297139"/>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IE" sz="1300" kern="1200" dirty="0"/>
            <a:t>Providers must retain information on the campaign in question </a:t>
          </a:r>
          <a:r>
            <a:rPr lang="en-IE" sz="1300" b="1" kern="1200" dirty="0"/>
            <a:t>for 7 years</a:t>
          </a:r>
          <a:r>
            <a:rPr lang="en-IE" sz="1300" kern="1200" dirty="0"/>
            <a:t>, the services they provided for that campaign, the amount they were paid for the campaign, the source of that funding (public or private, inside or outside the EU), and the identity of and contact details for the sponsor of the services they provided.</a:t>
          </a:r>
          <a:endParaRPr lang="en-US" sz="1300" kern="1200" dirty="0"/>
        </a:p>
      </dsp:txBody>
      <dsp:txXfrm rot="10800000">
        <a:off x="0" y="2570576"/>
        <a:ext cx="9618133" cy="842842"/>
      </dsp:txXfrm>
    </dsp:sp>
    <dsp:sp modelId="{B7CDC814-28B2-4B97-8BCF-1098E5091F69}">
      <dsp:nvSpPr>
        <dsp:cNvPr id="0" name=""/>
        <dsp:cNvSpPr/>
      </dsp:nvSpPr>
      <dsp:spPr>
        <a:xfrm rot="10800000">
          <a:off x="0" y="1286086"/>
          <a:ext cx="9618133" cy="1297139"/>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IE" sz="1300" kern="1200" dirty="0"/>
            <a:t>Providers shall require sponsors who provide obviously incorrect information to correct that information;</a:t>
          </a:r>
          <a:endParaRPr lang="en-US" sz="1300" kern="1200" dirty="0"/>
        </a:p>
      </dsp:txBody>
      <dsp:txXfrm rot="10800000">
        <a:off x="0" y="1286086"/>
        <a:ext cx="9618133" cy="842842"/>
      </dsp:txXfrm>
    </dsp:sp>
    <dsp:sp modelId="{4B33C938-56F0-4E18-B505-07676207B1B4}">
      <dsp:nvSpPr>
        <dsp:cNvPr id="0" name=""/>
        <dsp:cNvSpPr/>
      </dsp:nvSpPr>
      <dsp:spPr>
        <a:xfrm rot="10800000">
          <a:off x="0" y="1597"/>
          <a:ext cx="9618133" cy="1297139"/>
        </a:xfrm>
        <a:prstGeom prst="upArrowCallou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IE" sz="1300" kern="1200" dirty="0"/>
            <a:t>In the 3 months prior to an election or referendum campaign at Union, national, regional or local level, political advertising services can only be provided to sponsors in the EU. This is especially relevant to the upcoming Bye-Elections which must take place before the end of May 2026. The 3 month cut-off date was at the end of February 2026.</a:t>
          </a:r>
          <a:endParaRPr lang="en-US" sz="1300" kern="1200" dirty="0"/>
        </a:p>
      </dsp:txBody>
      <dsp:txXfrm rot="10800000">
        <a:off x="0" y="1597"/>
        <a:ext cx="9618133" cy="8428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7F864-802D-47EC-87E4-F6365E72D528}">
      <dsp:nvSpPr>
        <dsp:cNvPr id="0" name=""/>
        <dsp:cNvSpPr/>
      </dsp:nvSpPr>
      <dsp:spPr>
        <a:xfrm>
          <a:off x="986766" y="2698"/>
          <a:ext cx="4034577" cy="204318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IE" sz="1400" kern="1200"/>
            <a:t>For each political advertisement published, a publisher must ensure the ad is </a:t>
          </a:r>
          <a:r>
            <a:rPr lang="en-IE" sz="1400" b="1" kern="1200"/>
            <a:t>labelled</a:t>
          </a:r>
          <a:r>
            <a:rPr lang="en-IE" sz="1400" kern="1200"/>
            <a:t> to confirm: </a:t>
          </a:r>
          <a:endParaRPr lang="en-US" sz="1400" kern="1200"/>
        </a:p>
        <a:p>
          <a:pPr marL="57150" lvl="1" indent="-57150" algn="l" defTabSz="488950">
            <a:lnSpc>
              <a:spcPct val="90000"/>
            </a:lnSpc>
            <a:spcBef>
              <a:spcPct val="0"/>
            </a:spcBef>
            <a:spcAft>
              <a:spcPct val="15000"/>
            </a:spcAft>
            <a:buFont typeface="+mj-lt"/>
            <a:buAutoNum type="arabicPeriod"/>
          </a:pPr>
          <a:r>
            <a:rPr lang="en-IE" sz="1100" kern="1200" dirty="0"/>
            <a:t>that the ad it publishes is a political ad; </a:t>
          </a:r>
          <a:endParaRPr lang="en-US" sz="1100" kern="1200" dirty="0"/>
        </a:p>
        <a:p>
          <a:pPr marL="57150" lvl="1" indent="-57150" algn="l" defTabSz="488950">
            <a:lnSpc>
              <a:spcPct val="90000"/>
            </a:lnSpc>
            <a:spcBef>
              <a:spcPct val="0"/>
            </a:spcBef>
            <a:spcAft>
              <a:spcPct val="15000"/>
            </a:spcAft>
            <a:buFont typeface="+mj-lt"/>
            <a:buAutoNum type="arabicPeriod"/>
          </a:pPr>
          <a:r>
            <a:rPr lang="en-IE" sz="1100" kern="1200" dirty="0"/>
            <a:t>the identity of the sponsor; </a:t>
          </a:r>
          <a:endParaRPr lang="en-US" sz="1100" kern="1200" dirty="0"/>
        </a:p>
        <a:p>
          <a:pPr marL="57150" lvl="1" indent="-57150" algn="l" defTabSz="488950">
            <a:lnSpc>
              <a:spcPct val="90000"/>
            </a:lnSpc>
            <a:spcBef>
              <a:spcPct val="0"/>
            </a:spcBef>
            <a:spcAft>
              <a:spcPct val="15000"/>
            </a:spcAft>
            <a:buFont typeface="+mj-lt"/>
            <a:buAutoNum type="arabicPeriod"/>
          </a:pPr>
          <a:r>
            <a:rPr lang="en-IE" sz="1100" kern="1200" dirty="0"/>
            <a:t>the electoral process to which the ad relates; </a:t>
          </a:r>
          <a:endParaRPr lang="en-US" sz="1100" kern="1200" dirty="0"/>
        </a:p>
        <a:p>
          <a:pPr marL="57150" lvl="1" indent="-57150" algn="l" defTabSz="488950">
            <a:lnSpc>
              <a:spcPct val="90000"/>
            </a:lnSpc>
            <a:spcBef>
              <a:spcPct val="0"/>
            </a:spcBef>
            <a:spcAft>
              <a:spcPct val="15000"/>
            </a:spcAft>
            <a:buFont typeface="+mj-lt"/>
            <a:buAutoNum type="arabicPeriod"/>
          </a:pPr>
          <a:r>
            <a:rPr lang="en-IE" sz="1100" kern="1200" dirty="0"/>
            <a:t>where the ad has been subject to targeting or ad-delivery techniques; and </a:t>
          </a:r>
          <a:endParaRPr lang="en-US" sz="1100" kern="1200" dirty="0"/>
        </a:p>
        <a:p>
          <a:pPr marL="57150" lvl="1" indent="-57150" algn="l" defTabSz="488950">
            <a:lnSpc>
              <a:spcPct val="90000"/>
            </a:lnSpc>
            <a:spcBef>
              <a:spcPct val="0"/>
            </a:spcBef>
            <a:spcAft>
              <a:spcPct val="15000"/>
            </a:spcAft>
            <a:buFont typeface="+mj-lt"/>
            <a:buAutoNum type="arabicPeriod"/>
          </a:pPr>
          <a:r>
            <a:rPr lang="en-IE" sz="1100" kern="1200" dirty="0"/>
            <a:t>that it contains a Transparency Notice or a link or other information on where such a Transparency Notice can be found. </a:t>
          </a:r>
          <a:endParaRPr lang="en-US" sz="1100" kern="1200" dirty="0"/>
        </a:p>
      </dsp:txBody>
      <dsp:txXfrm>
        <a:off x="986766" y="2698"/>
        <a:ext cx="4034577" cy="2043186"/>
      </dsp:txXfrm>
    </dsp:sp>
    <dsp:sp modelId="{AFE5D7F5-36ED-476B-98C5-7E67EA8718B2}">
      <dsp:nvSpPr>
        <dsp:cNvPr id="0" name=""/>
        <dsp:cNvSpPr/>
      </dsp:nvSpPr>
      <dsp:spPr>
        <a:xfrm>
          <a:off x="5361874" y="2698"/>
          <a:ext cx="3405310" cy="204318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b="1" kern="1200"/>
            <a:t>This label must appear clearly on the political ad itself.</a:t>
          </a:r>
          <a:endParaRPr lang="en-US" sz="1400" kern="1200"/>
        </a:p>
      </dsp:txBody>
      <dsp:txXfrm>
        <a:off x="5361874" y="2698"/>
        <a:ext cx="3405310" cy="2043186"/>
      </dsp:txXfrm>
    </dsp:sp>
    <dsp:sp modelId="{9A71D6C4-6B7B-4E7C-B652-4E22F24D533F}">
      <dsp:nvSpPr>
        <dsp:cNvPr id="0" name=""/>
        <dsp:cNvSpPr/>
      </dsp:nvSpPr>
      <dsp:spPr>
        <a:xfrm>
          <a:off x="1301399" y="2386415"/>
          <a:ext cx="3405310" cy="204318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dirty="0"/>
            <a:t>In addition, publishers must make information on the amount they were paid for the relevant campaign, including any use of targeting and ad-delivery techniques, available to the relevant regulator. They must retain that information for 7 years.</a:t>
          </a:r>
          <a:endParaRPr lang="en-US" sz="1400" kern="1200" dirty="0"/>
        </a:p>
      </dsp:txBody>
      <dsp:txXfrm>
        <a:off x="1301399" y="2386415"/>
        <a:ext cx="3405310" cy="2043186"/>
      </dsp:txXfrm>
    </dsp:sp>
    <dsp:sp modelId="{A8C5A1A3-3DA1-469C-9CDC-1C5C0B995012}">
      <dsp:nvSpPr>
        <dsp:cNvPr id="0" name=""/>
        <dsp:cNvSpPr/>
      </dsp:nvSpPr>
      <dsp:spPr>
        <a:xfrm>
          <a:off x="5047241" y="2386415"/>
          <a:ext cx="3405310" cy="204318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dirty="0"/>
            <a:t>Publishers must make each ad (including the Transparency Notice) available in an EU repository. </a:t>
          </a:r>
        </a:p>
        <a:p>
          <a:pPr marL="0" lvl="0" indent="0" algn="ctr" defTabSz="622300">
            <a:lnSpc>
              <a:spcPct val="90000"/>
            </a:lnSpc>
            <a:spcBef>
              <a:spcPct val="0"/>
            </a:spcBef>
            <a:spcAft>
              <a:spcPct val="35000"/>
            </a:spcAft>
            <a:buNone/>
          </a:pPr>
          <a:r>
            <a:rPr lang="en-IE" sz="1400" kern="1200" dirty="0"/>
            <a:t>Publishers who are VLOPS/VLOSES must do this immediately on publication, other publishers must do so within 72 hours of publication. </a:t>
          </a:r>
          <a:endParaRPr lang="en-US" sz="1400" kern="1200" dirty="0"/>
        </a:p>
      </dsp:txBody>
      <dsp:txXfrm>
        <a:off x="5047241" y="2386415"/>
        <a:ext cx="3405310" cy="20431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6BD82-F09D-41C0-B212-F1E21445F9D0}">
      <dsp:nvSpPr>
        <dsp:cNvPr id="0" name=""/>
        <dsp:cNvSpPr/>
      </dsp:nvSpPr>
      <dsp:spPr>
        <a:xfrm>
          <a:off x="0" y="607"/>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E0E355-797F-4838-9552-96546BD4514C}">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E8F406-6141-4768-B796-EAA194C5D29E}">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622300">
            <a:lnSpc>
              <a:spcPct val="90000"/>
            </a:lnSpc>
            <a:spcBef>
              <a:spcPct val="0"/>
            </a:spcBef>
            <a:spcAft>
              <a:spcPct val="35000"/>
            </a:spcAft>
            <a:buNone/>
          </a:pPr>
          <a:r>
            <a:rPr lang="en-IE" sz="1400" kern="1200"/>
            <a:t>Where a publisher becomes aware that a Transparency Notice contains inaccurate information, it must “</a:t>
          </a:r>
          <a:r>
            <a:rPr lang="en-IE" sz="1400" i="1" kern="1200"/>
            <a:t>make best efforts</a:t>
          </a:r>
          <a:r>
            <a:rPr lang="en-IE" sz="1400" kern="1200"/>
            <a:t>” to correct that information, including by contacting the sponsor or provider.  Where this cannot be done “</a:t>
          </a:r>
          <a:r>
            <a:rPr lang="en-IE" sz="1400" i="1" kern="1200"/>
            <a:t>without undue delay</a:t>
          </a:r>
          <a:r>
            <a:rPr lang="en-IE" sz="1400" kern="1200"/>
            <a:t>” publication of the ad must be discontinued.</a:t>
          </a:r>
          <a:endParaRPr lang="en-US" sz="1400" kern="1200"/>
        </a:p>
      </dsp:txBody>
      <dsp:txXfrm>
        <a:off x="1642860" y="607"/>
        <a:ext cx="4985943" cy="1422390"/>
      </dsp:txXfrm>
    </dsp:sp>
    <dsp:sp modelId="{B412835A-A1F9-4AD5-9451-8B2BFE49BAA4}">
      <dsp:nvSpPr>
        <dsp:cNvPr id="0" name=""/>
        <dsp:cNvSpPr/>
      </dsp:nvSpPr>
      <dsp:spPr>
        <a:xfrm>
          <a:off x="0" y="1778595"/>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B3B7D1-A080-48C9-9558-005DF3D61796}">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F799E3-E480-4C00-B3FD-925B2C0899C8}">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622300">
            <a:lnSpc>
              <a:spcPct val="90000"/>
            </a:lnSpc>
            <a:spcBef>
              <a:spcPct val="0"/>
            </a:spcBef>
            <a:spcAft>
              <a:spcPct val="35000"/>
            </a:spcAft>
            <a:buNone/>
          </a:pPr>
          <a:r>
            <a:rPr lang="en-IE" sz="1400" kern="1200"/>
            <a:t>Transparency Notices must be kept up to date, made available in accessible format, and written in plain language in the same language as the ad to which it relates.  </a:t>
          </a:r>
          <a:endParaRPr lang="en-US" sz="1400" kern="1200"/>
        </a:p>
      </dsp:txBody>
      <dsp:txXfrm>
        <a:off x="1642860" y="1778595"/>
        <a:ext cx="4985943" cy="1422390"/>
      </dsp:txXfrm>
    </dsp:sp>
    <dsp:sp modelId="{C0B92F4C-5F2D-411A-A807-A51DE09740C1}">
      <dsp:nvSpPr>
        <dsp:cNvPr id="0" name=""/>
        <dsp:cNvSpPr/>
      </dsp:nvSpPr>
      <dsp:spPr>
        <a:xfrm>
          <a:off x="0" y="3556583"/>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4BA45E-FC1A-4104-9124-4987AFCCF330}">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A8E635-AC77-4554-9C88-18666B60CEDC}">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622300">
            <a:lnSpc>
              <a:spcPct val="90000"/>
            </a:lnSpc>
            <a:spcBef>
              <a:spcPct val="0"/>
            </a:spcBef>
            <a:spcAft>
              <a:spcPct val="35000"/>
            </a:spcAft>
            <a:buNone/>
          </a:pPr>
          <a:r>
            <a:rPr lang="en-IE" sz="1400" kern="1200"/>
            <a:t>Publishers  must retain Transparency Notices and any changes to them for 7 years after the last publication of the ad in question.</a:t>
          </a:r>
          <a:endParaRPr lang="en-US" sz="1400" kern="1200"/>
        </a:p>
      </dsp:txBody>
      <dsp:txXfrm>
        <a:off x="1642860" y="3556583"/>
        <a:ext cx="4985943" cy="14223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BB2F6-37B1-4FB4-9620-3674444C8074}">
      <dsp:nvSpPr>
        <dsp:cNvPr id="0" name=""/>
        <dsp:cNvSpPr/>
      </dsp:nvSpPr>
      <dsp:spPr>
        <a:xfrm>
          <a:off x="301679" y="4848"/>
          <a:ext cx="1052170" cy="105217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D3A37C-9A42-4EA7-B90E-5B6B8001432E}">
      <dsp:nvSpPr>
        <dsp:cNvPr id="0" name=""/>
        <dsp:cNvSpPr/>
      </dsp:nvSpPr>
      <dsp:spPr>
        <a:xfrm>
          <a:off x="522635" y="225803"/>
          <a:ext cx="610258" cy="6102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83EDC2-DE5E-4921-9484-156C45711A47}">
      <dsp:nvSpPr>
        <dsp:cNvPr id="0" name=""/>
        <dsp:cNvSpPr/>
      </dsp:nvSpPr>
      <dsp:spPr>
        <a:xfrm>
          <a:off x="1579315" y="4848"/>
          <a:ext cx="2480115" cy="1052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IE" sz="1200" b="1" kern="1200" dirty="0"/>
            <a:t>The Introduction of the TTPA changes the landscape for all stakeholders involved in the production and distribution of Political Advertising in Ireland.</a:t>
          </a:r>
          <a:endParaRPr lang="en-US" sz="1200" kern="1200" dirty="0"/>
        </a:p>
      </dsp:txBody>
      <dsp:txXfrm>
        <a:off x="1579315" y="4848"/>
        <a:ext cx="2480115" cy="1052170"/>
      </dsp:txXfrm>
    </dsp:sp>
    <dsp:sp modelId="{7665B098-B268-415E-A64E-5222D8148A00}">
      <dsp:nvSpPr>
        <dsp:cNvPr id="0" name=""/>
        <dsp:cNvSpPr/>
      </dsp:nvSpPr>
      <dsp:spPr>
        <a:xfrm>
          <a:off x="4491571" y="4848"/>
          <a:ext cx="1052170" cy="105217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F71792-8738-4448-84E0-4AFCAE14A2E6}">
      <dsp:nvSpPr>
        <dsp:cNvPr id="0" name=""/>
        <dsp:cNvSpPr/>
      </dsp:nvSpPr>
      <dsp:spPr>
        <a:xfrm>
          <a:off x="4712527" y="225803"/>
          <a:ext cx="610258" cy="6102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1D9DB7-AFC6-4A5B-814E-3F9CE6F711B0}">
      <dsp:nvSpPr>
        <dsp:cNvPr id="0" name=""/>
        <dsp:cNvSpPr/>
      </dsp:nvSpPr>
      <dsp:spPr>
        <a:xfrm>
          <a:off x="5769206" y="4848"/>
          <a:ext cx="2480115" cy="1052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IE" sz="1200" b="1" kern="1200" dirty="0"/>
            <a:t>Irish voters are now entitled to full and complete transparency when it comes to Political Advertising, and there is a legal obligation on all stakeholders to ensure that they get it.</a:t>
          </a:r>
          <a:endParaRPr lang="en-US" sz="1200" kern="1200" dirty="0"/>
        </a:p>
      </dsp:txBody>
      <dsp:txXfrm>
        <a:off x="5769206" y="4848"/>
        <a:ext cx="2480115" cy="1052170"/>
      </dsp:txXfrm>
    </dsp:sp>
    <dsp:sp modelId="{EE461BC8-178E-4735-A615-7ABCF2E10596}">
      <dsp:nvSpPr>
        <dsp:cNvPr id="0" name=""/>
        <dsp:cNvSpPr/>
      </dsp:nvSpPr>
      <dsp:spPr>
        <a:xfrm>
          <a:off x="301679" y="1872556"/>
          <a:ext cx="1052170" cy="105217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E7B9CF-D4D4-4CD0-8076-96B8E87C5B6B}">
      <dsp:nvSpPr>
        <dsp:cNvPr id="0" name=""/>
        <dsp:cNvSpPr/>
      </dsp:nvSpPr>
      <dsp:spPr>
        <a:xfrm>
          <a:off x="522635" y="2093512"/>
          <a:ext cx="610258" cy="6102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799F43-E0EF-4228-8BF0-13D724B05504}">
      <dsp:nvSpPr>
        <dsp:cNvPr id="0" name=""/>
        <dsp:cNvSpPr/>
      </dsp:nvSpPr>
      <dsp:spPr>
        <a:xfrm>
          <a:off x="1579315" y="1872556"/>
          <a:ext cx="2480115" cy="1052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IE" sz="1200" b="1" kern="1200" dirty="0"/>
            <a:t>The TTPA is now law, and its provisions will apply to all future electoral events in Ireland, including the upcoming bye-elections in Dublin Central and Galway West.</a:t>
          </a:r>
          <a:endParaRPr lang="en-US" sz="1200" kern="1200" dirty="0"/>
        </a:p>
      </dsp:txBody>
      <dsp:txXfrm>
        <a:off x="1579315" y="1872556"/>
        <a:ext cx="2480115" cy="1052170"/>
      </dsp:txXfrm>
    </dsp:sp>
    <dsp:sp modelId="{E2F2A154-FE25-4550-9033-BEA6AE2BA824}">
      <dsp:nvSpPr>
        <dsp:cNvPr id="0" name=""/>
        <dsp:cNvSpPr/>
      </dsp:nvSpPr>
      <dsp:spPr>
        <a:xfrm>
          <a:off x="4491571" y="1872556"/>
          <a:ext cx="1052170" cy="105217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F3EC94-0E15-4B0C-AE70-B3DC12F9ABF5}">
      <dsp:nvSpPr>
        <dsp:cNvPr id="0" name=""/>
        <dsp:cNvSpPr/>
      </dsp:nvSpPr>
      <dsp:spPr>
        <a:xfrm>
          <a:off x="4712527" y="2093512"/>
          <a:ext cx="610258" cy="6102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A02509-9EAB-4CDD-AD02-E002F38A94E6}">
      <dsp:nvSpPr>
        <dsp:cNvPr id="0" name=""/>
        <dsp:cNvSpPr/>
      </dsp:nvSpPr>
      <dsp:spPr>
        <a:xfrm>
          <a:off x="5769206" y="1872556"/>
          <a:ext cx="2480115" cy="1052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IE" sz="1200" b="1" kern="1200" dirty="0"/>
            <a:t>All stakeholders, sponsors, providers and publishers will have to work individually and collectively to ensure full compliance with the provisions of the TTPA.</a:t>
          </a:r>
          <a:endParaRPr lang="en-US" sz="1200" kern="1200" dirty="0"/>
        </a:p>
      </dsp:txBody>
      <dsp:txXfrm>
        <a:off x="5769206" y="1872556"/>
        <a:ext cx="2480115" cy="1052170"/>
      </dsp:txXfrm>
    </dsp:sp>
    <dsp:sp modelId="{6FACC8B4-C156-4F97-B3E7-F28BFB5303DA}">
      <dsp:nvSpPr>
        <dsp:cNvPr id="0" name=""/>
        <dsp:cNvSpPr/>
      </dsp:nvSpPr>
      <dsp:spPr>
        <a:xfrm>
          <a:off x="301679" y="3740264"/>
          <a:ext cx="1052170" cy="105217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F12E6-AA8F-44C6-B141-99510A3E20F6}">
      <dsp:nvSpPr>
        <dsp:cNvPr id="0" name=""/>
        <dsp:cNvSpPr/>
      </dsp:nvSpPr>
      <dsp:spPr>
        <a:xfrm>
          <a:off x="522635" y="3961220"/>
          <a:ext cx="610258" cy="61025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7569D9-7B15-4F3B-9940-2888119502C1}">
      <dsp:nvSpPr>
        <dsp:cNvPr id="0" name=""/>
        <dsp:cNvSpPr/>
      </dsp:nvSpPr>
      <dsp:spPr>
        <a:xfrm>
          <a:off x="1579315" y="3740264"/>
          <a:ext cx="2480115" cy="1052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IE" sz="1200" b="1" kern="1200"/>
            <a:t>There are potentially very serious consequences for any stakeholder that breaches the requirements of the TTPA.</a:t>
          </a:r>
          <a:endParaRPr lang="en-US" sz="1200" kern="1200"/>
        </a:p>
      </dsp:txBody>
      <dsp:txXfrm>
        <a:off x="1579315" y="3740264"/>
        <a:ext cx="2480115" cy="10521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033250D-4141-4050-ADED-C3D56F414FCE}" type="datetimeFigureOut">
              <a:rPr lang="en-IE" smtClean="0"/>
              <a:t>26/03/2026</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5F6EED4-E1BC-4CD8-A3D2-2AFEAED5A377}" type="slidenum">
              <a:rPr lang="en-IE" smtClean="0"/>
              <a:t>‹#›</a:t>
            </a:fld>
            <a:endParaRPr lang="en-IE"/>
          </a:p>
        </p:txBody>
      </p:sp>
    </p:spTree>
    <p:extLst>
      <p:ext uri="{BB962C8B-B14F-4D97-AF65-F5344CB8AC3E}">
        <p14:creationId xmlns:p14="http://schemas.microsoft.com/office/powerpoint/2010/main" val="409853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5F6EED4-E1BC-4CD8-A3D2-2AFEAED5A377}" type="slidenum">
              <a:rPr lang="en-IE" smtClean="0"/>
              <a:t>3</a:t>
            </a:fld>
            <a:endParaRPr lang="en-IE"/>
          </a:p>
        </p:txBody>
      </p:sp>
    </p:spTree>
    <p:extLst>
      <p:ext uri="{BB962C8B-B14F-4D97-AF65-F5344CB8AC3E}">
        <p14:creationId xmlns:p14="http://schemas.microsoft.com/office/powerpoint/2010/main" val="2812090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9414F8C-E06D-43FC-89BA-3E2902A0EC19}" type="slidenum">
              <a:rPr lang="en-IE" smtClean="0"/>
              <a:t>34</a:t>
            </a:fld>
            <a:endParaRPr lang="en-IE"/>
          </a:p>
        </p:txBody>
      </p:sp>
    </p:spTree>
    <p:extLst>
      <p:ext uri="{BB962C8B-B14F-4D97-AF65-F5344CB8AC3E}">
        <p14:creationId xmlns:p14="http://schemas.microsoft.com/office/powerpoint/2010/main" val="1575105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5F6EED4-E1BC-4CD8-A3D2-2AFEAED5A377}" type="slidenum">
              <a:rPr lang="en-IE" smtClean="0"/>
              <a:t>46</a:t>
            </a:fld>
            <a:endParaRPr lang="en-IE"/>
          </a:p>
        </p:txBody>
      </p:sp>
    </p:spTree>
    <p:extLst>
      <p:ext uri="{BB962C8B-B14F-4D97-AF65-F5344CB8AC3E}">
        <p14:creationId xmlns:p14="http://schemas.microsoft.com/office/powerpoint/2010/main" val="161993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*best practice should be applied to all communications</a:t>
            </a:r>
          </a:p>
          <a:p>
            <a:r>
              <a:rPr lang="en-IE" dirty="0"/>
              <a:t>*many online providers are now prohibiting political advertising on their platforms – it is important to not process data in a way that would violate the T&amp;Cs </a:t>
            </a:r>
          </a:p>
          <a:p>
            <a:endParaRPr lang="en-IE" dirty="0"/>
          </a:p>
          <a:p>
            <a:r>
              <a:rPr lang="en-IE" dirty="0"/>
              <a:t>Political actor = party, alliance, candidate for or holder of any elected office, political campaign organisation with or without legal personality, any natural or legal person representing or acting on behalf of any of the persons or organisations</a:t>
            </a:r>
          </a:p>
        </p:txBody>
      </p:sp>
      <p:sp>
        <p:nvSpPr>
          <p:cNvPr id="4" name="Slide Number Placeholder 3"/>
          <p:cNvSpPr>
            <a:spLocks noGrp="1"/>
          </p:cNvSpPr>
          <p:nvPr>
            <p:ph type="sldNum" sz="quarter" idx="5"/>
          </p:nvPr>
        </p:nvSpPr>
        <p:spPr/>
        <p:txBody>
          <a:bodyPr/>
          <a:lstStyle/>
          <a:p>
            <a:fld id="{09414F8C-E06D-43FC-89BA-3E2902A0EC19}" type="slidenum">
              <a:rPr lang="en-IE" smtClean="0"/>
              <a:t>23</a:t>
            </a:fld>
            <a:endParaRPr lang="en-IE"/>
          </a:p>
        </p:txBody>
      </p:sp>
    </p:spTree>
    <p:extLst>
      <p:ext uri="{BB962C8B-B14F-4D97-AF65-F5344CB8AC3E}">
        <p14:creationId xmlns:p14="http://schemas.microsoft.com/office/powerpoint/2010/main" val="322368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Split testing = comparing two versions of an ad to see how they perform </a:t>
            </a:r>
          </a:p>
          <a:p>
            <a:endParaRPr lang="en-IE" dirty="0"/>
          </a:p>
          <a:p>
            <a:r>
              <a:rPr lang="en-IE" dirty="0"/>
              <a:t>RTB = auction-based process of buying ad inventory and showing to select individuals</a:t>
            </a:r>
          </a:p>
        </p:txBody>
      </p:sp>
      <p:sp>
        <p:nvSpPr>
          <p:cNvPr id="4" name="Slide Number Placeholder 3"/>
          <p:cNvSpPr>
            <a:spLocks noGrp="1"/>
          </p:cNvSpPr>
          <p:nvPr>
            <p:ph type="sldNum" sz="quarter" idx="5"/>
          </p:nvPr>
        </p:nvSpPr>
        <p:spPr/>
        <p:txBody>
          <a:bodyPr/>
          <a:lstStyle/>
          <a:p>
            <a:fld id="{09414F8C-E06D-43FC-89BA-3E2902A0EC19}" type="slidenum">
              <a:rPr lang="en-IE" smtClean="0"/>
              <a:t>25</a:t>
            </a:fld>
            <a:endParaRPr lang="en-IE"/>
          </a:p>
        </p:txBody>
      </p:sp>
    </p:spTree>
    <p:extLst>
      <p:ext uri="{BB962C8B-B14F-4D97-AF65-F5344CB8AC3E}">
        <p14:creationId xmlns:p14="http://schemas.microsoft.com/office/powerpoint/2010/main" val="3297968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5A4D"/>
              </a:buClr>
              <a:buSzTx/>
              <a:buFont typeface="Wingdings" panose="05000000000000000000" pitchFamily="2" charset="2"/>
              <a:buNone/>
              <a:tabLst/>
              <a:defRPr/>
            </a:pPr>
            <a:r>
              <a:rPr lang="en-IE" sz="1200" b="0" dirty="0"/>
              <a:t>Data must be collected from the data subject and </a:t>
            </a:r>
            <a:r>
              <a:rPr lang="en-IE" sz="1200" b="0" dirty="0" err="1"/>
              <a:t>cannnot</a:t>
            </a:r>
            <a:r>
              <a:rPr lang="en-IE" sz="1200" b="0" dirty="0"/>
              <a:t> use personal data that has been collected by third parties. E.g., </a:t>
            </a:r>
            <a:r>
              <a:rPr lang="en-IE" dirty="0"/>
              <a:t>cannot use data collected by local authorities, such as social housing allocation lists, electoral registers, etc. for the purposes of political advertising. </a:t>
            </a:r>
          </a:p>
          <a:p>
            <a:pPr>
              <a:buClr>
                <a:srgbClr val="005A4D"/>
              </a:buClr>
              <a:buFont typeface="Wingdings" panose="05000000000000000000" pitchFamily="2" charset="2"/>
              <a:buNone/>
            </a:pPr>
            <a:endParaRPr lang="en-IE" sz="1200" b="0" dirty="0"/>
          </a:p>
          <a:p>
            <a:endParaRPr lang="en-IE" dirty="0"/>
          </a:p>
        </p:txBody>
      </p:sp>
      <p:sp>
        <p:nvSpPr>
          <p:cNvPr id="4" name="Slide Number Placeholder 3"/>
          <p:cNvSpPr>
            <a:spLocks noGrp="1"/>
          </p:cNvSpPr>
          <p:nvPr>
            <p:ph type="sldNum" sz="quarter" idx="5"/>
          </p:nvPr>
        </p:nvSpPr>
        <p:spPr/>
        <p:txBody>
          <a:bodyPr/>
          <a:lstStyle/>
          <a:p>
            <a:fld id="{09414F8C-E06D-43FC-89BA-3E2902A0EC19}" type="slidenum">
              <a:rPr lang="en-IE" smtClean="0"/>
              <a:t>27</a:t>
            </a:fld>
            <a:endParaRPr lang="en-IE"/>
          </a:p>
        </p:txBody>
      </p:sp>
    </p:spTree>
    <p:extLst>
      <p:ext uri="{BB962C8B-B14F-4D97-AF65-F5344CB8AC3E}">
        <p14:creationId xmlns:p14="http://schemas.microsoft.com/office/powerpoint/2010/main" val="1971013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9414F8C-E06D-43FC-89BA-3E2902A0EC19}" type="slidenum">
              <a:rPr lang="en-IE" smtClean="0"/>
              <a:t>28</a:t>
            </a:fld>
            <a:endParaRPr lang="en-IE"/>
          </a:p>
        </p:txBody>
      </p:sp>
    </p:spTree>
    <p:extLst>
      <p:ext uri="{BB962C8B-B14F-4D97-AF65-F5344CB8AC3E}">
        <p14:creationId xmlns:p14="http://schemas.microsoft.com/office/powerpoint/2010/main" val="418345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While excluded from the scope of the TTPA, must still comply with the GDPR and subsequent obligations</a:t>
            </a:r>
          </a:p>
        </p:txBody>
      </p:sp>
      <p:sp>
        <p:nvSpPr>
          <p:cNvPr id="4" name="Slide Number Placeholder 3"/>
          <p:cNvSpPr>
            <a:spLocks noGrp="1"/>
          </p:cNvSpPr>
          <p:nvPr>
            <p:ph type="sldNum" sz="quarter" idx="5"/>
          </p:nvPr>
        </p:nvSpPr>
        <p:spPr/>
        <p:txBody>
          <a:bodyPr/>
          <a:lstStyle/>
          <a:p>
            <a:fld id="{09414F8C-E06D-43FC-89BA-3E2902A0EC19}" type="slidenum">
              <a:rPr lang="en-IE" smtClean="0"/>
              <a:t>30</a:t>
            </a:fld>
            <a:endParaRPr lang="en-IE"/>
          </a:p>
        </p:txBody>
      </p:sp>
    </p:spTree>
    <p:extLst>
      <p:ext uri="{BB962C8B-B14F-4D97-AF65-F5344CB8AC3E}">
        <p14:creationId xmlns:p14="http://schemas.microsoft.com/office/powerpoint/2010/main" val="155718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Risk report/assessment: Must be carried out for the use of targeting and ad-delivery techniques – must address the risks to fundamental rights and freedoms. Published every year/might warrant a DPIA per Art 35 GDPR</a:t>
            </a:r>
          </a:p>
        </p:txBody>
      </p:sp>
      <p:sp>
        <p:nvSpPr>
          <p:cNvPr id="4" name="Slide Number Placeholder 3"/>
          <p:cNvSpPr>
            <a:spLocks noGrp="1"/>
          </p:cNvSpPr>
          <p:nvPr>
            <p:ph type="sldNum" sz="quarter" idx="5"/>
          </p:nvPr>
        </p:nvSpPr>
        <p:spPr/>
        <p:txBody>
          <a:bodyPr/>
          <a:lstStyle/>
          <a:p>
            <a:fld id="{09414F8C-E06D-43FC-89BA-3E2902A0EC19}" type="slidenum">
              <a:rPr lang="en-IE" smtClean="0"/>
              <a:t>31</a:t>
            </a:fld>
            <a:endParaRPr lang="en-IE"/>
          </a:p>
        </p:txBody>
      </p:sp>
    </p:spTree>
    <p:extLst>
      <p:ext uri="{BB962C8B-B14F-4D97-AF65-F5344CB8AC3E}">
        <p14:creationId xmlns:p14="http://schemas.microsoft.com/office/powerpoint/2010/main" val="163456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rationale behind the processing or conditions used to show adverts to individuals or groups must be explained in plain language</a:t>
            </a:r>
          </a:p>
          <a:p>
            <a:r>
              <a:rPr lang="en-IE" dirty="0"/>
              <a:t>The information cannot be incomplete or unintelligible to individuals</a:t>
            </a:r>
          </a:p>
          <a:p>
            <a:r>
              <a:rPr lang="en-IE" dirty="0"/>
              <a:t>Individuals must be able to understand why they saw a specific advert</a:t>
            </a:r>
          </a:p>
          <a:p>
            <a:endParaRPr lang="en-IE" dirty="0"/>
          </a:p>
        </p:txBody>
      </p:sp>
      <p:sp>
        <p:nvSpPr>
          <p:cNvPr id="4" name="Slide Number Placeholder 3"/>
          <p:cNvSpPr>
            <a:spLocks noGrp="1"/>
          </p:cNvSpPr>
          <p:nvPr>
            <p:ph type="sldNum" sz="quarter" idx="5"/>
          </p:nvPr>
        </p:nvSpPr>
        <p:spPr/>
        <p:txBody>
          <a:bodyPr/>
          <a:lstStyle/>
          <a:p>
            <a:fld id="{09414F8C-E06D-43FC-89BA-3E2902A0EC19}" type="slidenum">
              <a:rPr lang="en-IE" smtClean="0"/>
              <a:t>32</a:t>
            </a:fld>
            <a:endParaRPr lang="en-IE"/>
          </a:p>
        </p:txBody>
      </p:sp>
    </p:spTree>
    <p:extLst>
      <p:ext uri="{BB962C8B-B14F-4D97-AF65-F5344CB8AC3E}">
        <p14:creationId xmlns:p14="http://schemas.microsoft.com/office/powerpoint/2010/main" val="2444167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Mechanisms available must be effective – e.g., </a:t>
            </a:r>
          </a:p>
        </p:txBody>
      </p:sp>
      <p:sp>
        <p:nvSpPr>
          <p:cNvPr id="4" name="Slide Number Placeholder 3"/>
          <p:cNvSpPr>
            <a:spLocks noGrp="1"/>
          </p:cNvSpPr>
          <p:nvPr>
            <p:ph type="sldNum" sz="quarter" idx="5"/>
          </p:nvPr>
        </p:nvSpPr>
        <p:spPr/>
        <p:txBody>
          <a:bodyPr/>
          <a:lstStyle/>
          <a:p>
            <a:fld id="{09414F8C-E06D-43FC-89BA-3E2902A0EC19}" type="slidenum">
              <a:rPr lang="en-IE" smtClean="0"/>
              <a:t>33</a:t>
            </a:fld>
            <a:endParaRPr lang="en-IE"/>
          </a:p>
        </p:txBody>
      </p:sp>
    </p:spTree>
    <p:extLst>
      <p:ext uri="{BB962C8B-B14F-4D97-AF65-F5344CB8AC3E}">
        <p14:creationId xmlns:p14="http://schemas.microsoft.com/office/powerpoint/2010/main" val="3333869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p:nvSpPr>
          <p:cNvPr id="2" name="Title 1"/>
          <p:cNvSpPr>
            <a:spLocks noGrp="1"/>
          </p:cNvSpPr>
          <p:nvPr>
            <p:ph type="ctrTitle" hasCustomPrompt="1"/>
          </p:nvPr>
        </p:nvSpPr>
        <p:spPr>
          <a:xfrm>
            <a:off x="1394406" y="1968023"/>
            <a:ext cx="7766936" cy="1646302"/>
          </a:xfrm>
        </p:spPr>
        <p:txBody>
          <a:bodyPr anchor="b">
            <a:noAutofit/>
          </a:bodyPr>
          <a:lstStyle>
            <a:lvl1pPr algn="r">
              <a:defRPr sz="5400" b="1">
                <a:solidFill>
                  <a:schemeClr val="accent1"/>
                </a:solidFill>
              </a:defRPr>
            </a:lvl1pPr>
          </a:lstStyle>
          <a:p>
            <a:r>
              <a:rPr lang="en-US" dirty="0"/>
              <a:t>Staff Induction Meeting </a:t>
            </a:r>
          </a:p>
        </p:txBody>
      </p:sp>
      <p:sp>
        <p:nvSpPr>
          <p:cNvPr id="3" name="Subtitle 2"/>
          <p:cNvSpPr>
            <a:spLocks noGrp="1"/>
          </p:cNvSpPr>
          <p:nvPr>
            <p:ph type="subTitle" idx="1" hasCustomPrompt="1"/>
          </p:nvPr>
        </p:nvSpPr>
        <p:spPr>
          <a:xfrm>
            <a:off x="1394406" y="3856025"/>
            <a:ext cx="7766936" cy="1096899"/>
          </a:xfrm>
        </p:spPr>
        <p:txBody>
          <a:bodyPr anchor="t">
            <a:normAutofit/>
          </a:bodyPr>
          <a:lstStyle>
            <a:lvl1pPr marL="0" indent="0" algn="r">
              <a:buNone/>
              <a:defRPr sz="6600" baseline="30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20th April 2023</a:t>
            </a:r>
          </a:p>
        </p:txBody>
      </p:sp>
      <p:sp>
        <p:nvSpPr>
          <p:cNvPr id="5" name="Footer Placeholder 4"/>
          <p:cNvSpPr>
            <a:spLocks noGrp="1"/>
          </p:cNvSpPr>
          <p:nvPr>
            <p:ph type="ftr" sz="quarter" idx="11"/>
          </p:nvPr>
        </p:nvSpPr>
        <p:spPr/>
        <p:txBody>
          <a:bodyPr/>
          <a:lstStyle/>
          <a:p>
            <a:r>
              <a:rPr lang="en-US" dirty="0"/>
              <a:t>An Coimisiún Toghcháin, The Electoral Commission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79109" y="88285"/>
            <a:ext cx="6657975" cy="16778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1BEF0D-F0BB-DE4B-95CE-6DB70DBA9567}" type="datetimeFigureOut">
              <a:rPr lang="en-US" dirty="0"/>
              <a:pPr/>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3/26/2026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www.cnam.ie/" TargetMode="External"/><Relationship Id="rId2" Type="http://schemas.openxmlformats.org/officeDocument/2006/relationships/hyperlink" Target="mailto:TTPA@cnam.ie"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hyperlink" Target="mailto:politicaladvertising@electoralcommission.ie"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hyperlink" Target="mailto:TTPA@CnaM.ie" TargetMode="External"/><Relationship Id="rId4" Type="http://schemas.openxmlformats.org/officeDocument/2006/relationships/hyperlink" Target="mailto:DPCTTPA@dataprotection.i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4BB6-8066-3C5A-11A1-BD15E5584CB7}"/>
              </a:ext>
            </a:extLst>
          </p:cNvPr>
          <p:cNvSpPr>
            <a:spLocks noGrp="1"/>
          </p:cNvSpPr>
          <p:nvPr>
            <p:ph type="ctrTitle"/>
          </p:nvPr>
        </p:nvSpPr>
        <p:spPr/>
        <p:txBody>
          <a:bodyPr/>
          <a:lstStyle/>
          <a:p>
            <a:endParaRPr lang="en-IE"/>
          </a:p>
        </p:txBody>
      </p:sp>
      <p:sp>
        <p:nvSpPr>
          <p:cNvPr id="3" name="Subtitle 2">
            <a:extLst>
              <a:ext uri="{FF2B5EF4-FFF2-40B4-BE49-F238E27FC236}">
                <a16:creationId xmlns:a16="http://schemas.microsoft.com/office/drawing/2014/main" id="{218C6E3D-A5EC-25C0-3B8F-6BAD833A072D}"/>
              </a:ext>
            </a:extLst>
          </p:cNvPr>
          <p:cNvSpPr>
            <a:spLocks noGrp="1"/>
          </p:cNvSpPr>
          <p:nvPr>
            <p:ph type="subTitle" idx="1"/>
          </p:nvPr>
        </p:nvSpPr>
        <p:spPr/>
        <p:txBody>
          <a:bodyPr/>
          <a:lstStyle/>
          <a:p>
            <a:endParaRPr lang="en-IE"/>
          </a:p>
        </p:txBody>
      </p:sp>
      <p:pic>
        <p:nvPicPr>
          <p:cNvPr id="4" name="Picture 3">
            <a:extLst>
              <a:ext uri="{FF2B5EF4-FFF2-40B4-BE49-F238E27FC236}">
                <a16:creationId xmlns:a16="http://schemas.microsoft.com/office/drawing/2014/main" id="{D0D27F5D-3A45-D9E7-1D41-53CEB3679ED9}"/>
              </a:ext>
            </a:extLst>
          </p:cNvPr>
          <p:cNvPicPr>
            <a:picLocks noChangeAspect="1"/>
          </p:cNvPicPr>
          <p:nvPr/>
        </p:nvPicPr>
        <p:blipFill>
          <a:blip r:embed="rId2"/>
          <a:stretch>
            <a:fillRect/>
          </a:stretch>
        </p:blipFill>
        <p:spPr>
          <a:xfrm>
            <a:off x="-76197" y="1"/>
            <a:ext cx="12268197" cy="6900862"/>
          </a:xfrm>
          <a:prstGeom prst="rect">
            <a:avLst/>
          </a:prstGeom>
        </p:spPr>
      </p:pic>
    </p:spTree>
    <p:extLst>
      <p:ext uri="{BB962C8B-B14F-4D97-AF65-F5344CB8AC3E}">
        <p14:creationId xmlns:p14="http://schemas.microsoft.com/office/powerpoint/2010/main" val="1421216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3" name="Straight Connector 42">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46"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47" name="Isosceles Triangle 46">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48"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49"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50"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51" name="Isosceles Triangle 50">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52" name="Isosceles Triangle 51">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useBgFill="1">
        <p:nvSpPr>
          <p:cNvPr id="54" name="Rectangle 5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60E3A2D-026C-43D3-CCB3-5F512EECB0C2}"/>
              </a:ext>
            </a:extLst>
          </p:cNvPr>
          <p:cNvSpPr>
            <a:spLocks noGrp="1"/>
          </p:cNvSpPr>
          <p:nvPr>
            <p:ph type="title"/>
          </p:nvPr>
        </p:nvSpPr>
        <p:spPr>
          <a:xfrm>
            <a:off x="1286933" y="609600"/>
            <a:ext cx="10197494" cy="676275"/>
          </a:xfrm>
        </p:spPr>
        <p:txBody>
          <a:bodyPr vert="horz" lIns="91440" tIns="45720" rIns="91440" bIns="45720" rtlCol="0" anchor="t">
            <a:normAutofit/>
          </a:bodyPr>
          <a:lstStyle/>
          <a:p>
            <a:pPr>
              <a:lnSpc>
                <a:spcPct val="90000"/>
              </a:lnSpc>
            </a:pPr>
            <a:r>
              <a:rPr lang="en-US" sz="3600" dirty="0"/>
              <a:t>Obligations on - Sponsors</a:t>
            </a:r>
          </a:p>
        </p:txBody>
      </p:sp>
      <p:sp>
        <p:nvSpPr>
          <p:cNvPr id="56" name="Isosceles Triangle 5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58" name="Isosceles Triangle 5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aphicFrame>
        <p:nvGraphicFramePr>
          <p:cNvPr id="8" name="Text Placeholder 5">
            <a:extLst>
              <a:ext uri="{FF2B5EF4-FFF2-40B4-BE49-F238E27FC236}">
                <a16:creationId xmlns:a16="http://schemas.microsoft.com/office/drawing/2014/main" id="{9EB15943-7CA5-A319-DFC1-779E3F9F3A41}"/>
              </a:ext>
            </a:extLst>
          </p:cNvPr>
          <p:cNvGraphicFramePr/>
          <p:nvPr>
            <p:extLst>
              <p:ext uri="{D42A27DB-BD31-4B8C-83A1-F6EECF244321}">
                <p14:modId xmlns:p14="http://schemas.microsoft.com/office/powerpoint/2010/main" val="2030149740"/>
              </p:ext>
            </p:extLst>
          </p:nvPr>
        </p:nvGraphicFramePr>
        <p:xfrm>
          <a:off x="1286933" y="1377421"/>
          <a:ext cx="9876367" cy="495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178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9"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0" name="Isosceles Triangle 29">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1"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2"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3"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4" name="Isosceles Triangle 33">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5" name="Isosceles Triangle 34">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useBgFill="1">
        <p:nvSpPr>
          <p:cNvPr id="36" name="Rectangle 35">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1"/>
            <a:ext cx="10197494" cy="723900"/>
          </a:xfrm>
        </p:spPr>
        <p:txBody>
          <a:bodyPr vert="horz" lIns="91440" tIns="45720" rIns="91440" bIns="45720" rtlCol="0" anchor="t">
            <a:normAutofit/>
          </a:bodyPr>
          <a:lstStyle/>
          <a:p>
            <a:pPr>
              <a:lnSpc>
                <a:spcPct val="90000"/>
              </a:lnSpc>
            </a:pPr>
            <a:r>
              <a:rPr lang="en-US" sz="3600" dirty="0"/>
              <a:t>Obligations on - Providers</a:t>
            </a:r>
          </a:p>
        </p:txBody>
      </p:sp>
      <p:sp>
        <p:nvSpPr>
          <p:cNvPr id="37" name="Isosceles Triangle 3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8" name="Isosceles Triangle 3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aphicFrame>
        <p:nvGraphicFramePr>
          <p:cNvPr id="39" name="Text Placeholder 2">
            <a:extLst>
              <a:ext uri="{FF2B5EF4-FFF2-40B4-BE49-F238E27FC236}">
                <a16:creationId xmlns:a16="http://schemas.microsoft.com/office/drawing/2014/main" id="{800FC9B7-C9F4-2521-30D4-DD2D394421CA}"/>
              </a:ext>
            </a:extLst>
          </p:cNvPr>
          <p:cNvGraphicFramePr/>
          <p:nvPr>
            <p:extLst>
              <p:ext uri="{D42A27DB-BD31-4B8C-83A1-F6EECF244321}">
                <p14:modId xmlns:p14="http://schemas.microsoft.com/office/powerpoint/2010/main" val="3262060078"/>
              </p:ext>
            </p:extLst>
          </p:nvPr>
        </p:nvGraphicFramePr>
        <p:xfrm>
          <a:off x="1286933" y="1341968"/>
          <a:ext cx="9618133" cy="4700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9117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vert="horz" lIns="91440" tIns="45720" rIns="91440" bIns="45720" rtlCol="0" anchor="t">
            <a:normAutofit/>
          </a:bodyPr>
          <a:lstStyle/>
          <a:p>
            <a:r>
              <a:rPr lang="en-US" sz="3600"/>
              <a:t>Obligations on - Publishers</a:t>
            </a:r>
          </a:p>
        </p:txBody>
      </p:sp>
      <p:sp>
        <p:nvSpPr>
          <p:cNvPr id="23" name="Isosceles Triangle 2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5" name="Isosceles Triangle 2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aphicFrame>
        <p:nvGraphicFramePr>
          <p:cNvPr id="5" name="Text Placeholder 2">
            <a:extLst>
              <a:ext uri="{FF2B5EF4-FFF2-40B4-BE49-F238E27FC236}">
                <a16:creationId xmlns:a16="http://schemas.microsoft.com/office/drawing/2014/main" id="{454BCBC9-5E1C-E5E9-7FF3-C4666D210B74}"/>
              </a:ext>
            </a:extLst>
          </p:cNvPr>
          <p:cNvGraphicFramePr/>
          <p:nvPr>
            <p:extLst>
              <p:ext uri="{D42A27DB-BD31-4B8C-83A1-F6EECF244321}">
                <p14:modId xmlns:p14="http://schemas.microsoft.com/office/powerpoint/2010/main" val="1956376622"/>
              </p:ext>
            </p:extLst>
          </p:nvPr>
        </p:nvGraphicFramePr>
        <p:xfrm>
          <a:off x="1151115" y="1609725"/>
          <a:ext cx="9753951" cy="4432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1334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763FE-A2EC-1791-CCB6-61B67FE03C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647AF-C49B-9C96-4CD9-AA533BE5E43D}"/>
              </a:ext>
            </a:extLst>
          </p:cNvPr>
          <p:cNvSpPr>
            <a:spLocks noGrp="1"/>
          </p:cNvSpPr>
          <p:nvPr>
            <p:ph type="title"/>
          </p:nvPr>
        </p:nvSpPr>
        <p:spPr>
          <a:xfrm>
            <a:off x="458259" y="533269"/>
            <a:ext cx="8596667" cy="566738"/>
          </a:xfrm>
        </p:spPr>
        <p:txBody>
          <a:bodyPr>
            <a:normAutofit fontScale="90000"/>
          </a:bodyPr>
          <a:lstStyle/>
          <a:p>
            <a:r>
              <a:rPr lang="en-IE" sz="4000" dirty="0"/>
              <a:t>Transparency</a:t>
            </a:r>
            <a:r>
              <a:rPr lang="en-IE" dirty="0"/>
              <a:t> </a:t>
            </a:r>
            <a:r>
              <a:rPr lang="en-IE" sz="4000" dirty="0"/>
              <a:t>Notices</a:t>
            </a:r>
            <a:r>
              <a:rPr lang="en-IE" dirty="0"/>
              <a:t> </a:t>
            </a:r>
          </a:p>
        </p:txBody>
      </p:sp>
      <p:sp>
        <p:nvSpPr>
          <p:cNvPr id="3" name="Text Placeholder 2">
            <a:extLst>
              <a:ext uri="{FF2B5EF4-FFF2-40B4-BE49-F238E27FC236}">
                <a16:creationId xmlns:a16="http://schemas.microsoft.com/office/drawing/2014/main" id="{A4B6ED61-BAFE-3E2A-9B9F-1F3EC5C103EF}"/>
              </a:ext>
            </a:extLst>
          </p:cNvPr>
          <p:cNvSpPr>
            <a:spLocks noGrp="1"/>
          </p:cNvSpPr>
          <p:nvPr>
            <p:ph type="body" sz="half" idx="2"/>
          </p:nvPr>
        </p:nvSpPr>
        <p:spPr>
          <a:xfrm>
            <a:off x="1020234" y="2100263"/>
            <a:ext cx="3046942" cy="2936080"/>
          </a:xfrm>
        </p:spPr>
        <p:txBody>
          <a:bodyPr>
            <a:normAutofit fontScale="85000" lnSpcReduction="10000"/>
          </a:bodyPr>
          <a:lstStyle/>
          <a:p>
            <a:r>
              <a:rPr lang="en-IE" sz="1800" dirty="0"/>
              <a:t>In addition to ensuring that any political advertisement </a:t>
            </a:r>
            <a:r>
              <a:rPr lang="en-IE" sz="1800" b="1" dirty="0"/>
              <a:t>contains a clear label </a:t>
            </a:r>
            <a:r>
              <a:rPr lang="en-IE" sz="1800" dirty="0"/>
              <a:t>confirming what it is, publishers must also ensure that each political ad that it publishes contains a </a:t>
            </a:r>
            <a:r>
              <a:rPr lang="en-IE" sz="1800" b="1" dirty="0"/>
              <a:t>full Transparency Notice </a:t>
            </a:r>
            <a:r>
              <a:rPr lang="en-IE" sz="1800" dirty="0"/>
              <a:t>(either on the ad or by link or QR code). </a:t>
            </a:r>
          </a:p>
          <a:p>
            <a:r>
              <a:rPr lang="en-IE" sz="1800" dirty="0"/>
              <a:t>This QR code brings you to a Transparency Notice template under Annex II Part 3 of the TTPA</a:t>
            </a:r>
          </a:p>
        </p:txBody>
      </p:sp>
      <p:pic>
        <p:nvPicPr>
          <p:cNvPr id="7" name="Picture 6">
            <a:extLst>
              <a:ext uri="{FF2B5EF4-FFF2-40B4-BE49-F238E27FC236}">
                <a16:creationId xmlns:a16="http://schemas.microsoft.com/office/drawing/2014/main" id="{0B5B706B-F2E1-9955-C001-8DE06421C748}"/>
              </a:ext>
            </a:extLst>
          </p:cNvPr>
          <p:cNvPicPr>
            <a:picLocks noChangeAspect="1"/>
          </p:cNvPicPr>
          <p:nvPr/>
        </p:nvPicPr>
        <p:blipFill>
          <a:blip r:embed="rId2"/>
          <a:stretch>
            <a:fillRect/>
          </a:stretch>
        </p:blipFill>
        <p:spPr>
          <a:xfrm>
            <a:off x="5979057" y="2100263"/>
            <a:ext cx="2017382" cy="1990924"/>
          </a:xfrm>
          <a:prstGeom prst="rect">
            <a:avLst/>
          </a:prstGeom>
        </p:spPr>
      </p:pic>
    </p:spTree>
    <p:extLst>
      <p:ext uri="{BB962C8B-B14F-4D97-AF65-F5344CB8AC3E}">
        <p14:creationId xmlns:p14="http://schemas.microsoft.com/office/powerpoint/2010/main" val="2360131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F36AE5-DCAA-BC47-2C6C-B9CEA283B099}"/>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useBgFill="1">
        <p:nvSpPr>
          <p:cNvPr id="20" name="Rectangle 1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C038FE-4AB0-FD65-DF6C-EDDFBB073B2D}"/>
              </a:ext>
            </a:extLst>
          </p:cNvPr>
          <p:cNvSpPr>
            <a:spLocks noGrp="1"/>
          </p:cNvSpPr>
          <p:nvPr>
            <p:ph type="title"/>
          </p:nvPr>
        </p:nvSpPr>
        <p:spPr>
          <a:xfrm>
            <a:off x="1043950" y="1179151"/>
            <a:ext cx="3300646" cy="4463889"/>
          </a:xfrm>
        </p:spPr>
        <p:txBody>
          <a:bodyPr vert="horz" lIns="91440" tIns="45720" rIns="91440" bIns="45720" rtlCol="0" anchor="ctr">
            <a:normAutofit/>
          </a:bodyPr>
          <a:lstStyle/>
          <a:p>
            <a:r>
              <a:rPr lang="en-US" sz="3600" dirty="0"/>
              <a:t>Transparency Notices</a:t>
            </a:r>
          </a:p>
        </p:txBody>
      </p:sp>
      <p:sp>
        <p:nvSpPr>
          <p:cNvPr id="22" name="Isosceles Triangle 2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cxnSp>
        <p:nvCxnSpPr>
          <p:cNvPr id="24" name="Straight Connector 2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4DCB2F6-CDAD-03D2-57F4-213C068B1B91}"/>
              </a:ext>
            </a:extLst>
          </p:cNvPr>
          <p:cNvSpPr>
            <a:spLocks noGrp="1"/>
          </p:cNvSpPr>
          <p:nvPr>
            <p:ph type="body" idx="1"/>
          </p:nvPr>
        </p:nvSpPr>
        <p:spPr>
          <a:xfrm>
            <a:off x="4809695" y="981075"/>
            <a:ext cx="6510239" cy="5391150"/>
          </a:xfrm>
        </p:spPr>
        <p:txBody>
          <a:bodyPr vert="horz" lIns="91440" tIns="45720" rIns="91440" bIns="45720" rtlCol="0" anchor="ctr">
            <a:normAutofit lnSpcReduction="10000"/>
          </a:bodyPr>
          <a:lstStyle/>
          <a:p>
            <a:pPr marL="285750" indent="-285750">
              <a:lnSpc>
                <a:spcPct val="90000"/>
              </a:lnSpc>
              <a:buFont typeface="Wingdings 3" charset="2"/>
              <a:buChar char=""/>
            </a:pPr>
            <a:endParaRPr lang="en-US" sz="1100" dirty="0"/>
          </a:p>
          <a:p>
            <a:pPr>
              <a:lnSpc>
                <a:spcPct val="90000"/>
              </a:lnSpc>
            </a:pPr>
            <a:r>
              <a:rPr lang="en-US" sz="1400" dirty="0"/>
              <a:t>The Transparency Notice must contain complete and accurate information on the following: </a:t>
            </a:r>
          </a:p>
          <a:p>
            <a:pPr marL="285750" indent="-285750">
              <a:lnSpc>
                <a:spcPct val="90000"/>
              </a:lnSpc>
              <a:buFont typeface="Wingdings 3" charset="2"/>
              <a:buChar char=""/>
            </a:pPr>
            <a:r>
              <a:rPr lang="en-US" sz="1400" dirty="0"/>
              <a:t>the name and address of the sponsor; </a:t>
            </a:r>
          </a:p>
          <a:p>
            <a:pPr marL="285750" indent="-285750">
              <a:lnSpc>
                <a:spcPct val="90000"/>
              </a:lnSpc>
              <a:buFont typeface="Wingdings 3" charset="2"/>
              <a:buChar char=""/>
            </a:pPr>
            <a:r>
              <a:rPr lang="en-US" sz="1400" dirty="0"/>
              <a:t>the period of publication for the ad; </a:t>
            </a:r>
          </a:p>
          <a:p>
            <a:pPr marL="285750" indent="-285750">
              <a:lnSpc>
                <a:spcPct val="90000"/>
              </a:lnSpc>
              <a:buFont typeface="Wingdings 3" charset="2"/>
              <a:buChar char=""/>
            </a:pPr>
            <a:r>
              <a:rPr lang="en-US" sz="1400" dirty="0"/>
              <a:t>the aggregate amounts paid to the different parties for the campaign in question and the methodologies used to calculate those amounts; </a:t>
            </a:r>
          </a:p>
          <a:p>
            <a:pPr marL="285750" indent="-285750">
              <a:lnSpc>
                <a:spcPct val="90000"/>
              </a:lnSpc>
              <a:buFont typeface="Wingdings 3" charset="2"/>
              <a:buChar char=""/>
            </a:pPr>
            <a:r>
              <a:rPr lang="en-US" sz="1400" dirty="0"/>
              <a:t>the source of that funding (public or private, inside or outside the EU); </a:t>
            </a:r>
          </a:p>
          <a:p>
            <a:pPr marL="285750" indent="-285750">
              <a:lnSpc>
                <a:spcPct val="90000"/>
              </a:lnSpc>
              <a:buFont typeface="Wingdings 3" charset="2"/>
              <a:buChar char=""/>
            </a:pPr>
            <a:r>
              <a:rPr lang="en-US" sz="1400" dirty="0"/>
              <a:t>the campaign to which the ad is linked, including “</a:t>
            </a:r>
            <a:r>
              <a:rPr lang="en-US" sz="1400" i="1" dirty="0"/>
              <a:t>links to official information about the modalities for participation in the election or referendum concerned</a:t>
            </a:r>
            <a:r>
              <a:rPr lang="en-US" sz="1400" dirty="0"/>
              <a:t>”; </a:t>
            </a:r>
          </a:p>
          <a:p>
            <a:pPr marL="285750" indent="-285750">
              <a:lnSpc>
                <a:spcPct val="90000"/>
              </a:lnSpc>
              <a:buFont typeface="Wingdings 3" charset="2"/>
              <a:buChar char=""/>
            </a:pPr>
            <a:r>
              <a:rPr lang="en-US" sz="1400" dirty="0"/>
              <a:t>where relevant, links to the EU repository for online political advertisements; </a:t>
            </a:r>
          </a:p>
          <a:p>
            <a:pPr marL="285750" indent="-285750">
              <a:lnSpc>
                <a:spcPct val="90000"/>
              </a:lnSpc>
              <a:buFont typeface="Wingdings 3" charset="2"/>
              <a:buChar char=""/>
            </a:pPr>
            <a:r>
              <a:rPr lang="en-US" sz="1400" dirty="0"/>
              <a:t>information on the mechanisms for informing publishers of ads not complying with the TTPA; </a:t>
            </a:r>
          </a:p>
          <a:p>
            <a:pPr marL="285750" indent="-285750">
              <a:lnSpc>
                <a:spcPct val="90000"/>
              </a:lnSpc>
              <a:buFont typeface="Wingdings 3" charset="2"/>
              <a:buChar char=""/>
            </a:pPr>
            <a:r>
              <a:rPr lang="en-US" sz="1400" dirty="0"/>
              <a:t>where relevant, whether a previous publication of the political advertisement or earlier version the ad has been suspended or discontinued due to non-compliance; </a:t>
            </a:r>
          </a:p>
          <a:p>
            <a:pPr marL="285750" indent="-285750">
              <a:lnSpc>
                <a:spcPct val="90000"/>
              </a:lnSpc>
              <a:buFont typeface="Wingdings 3" charset="2"/>
              <a:buChar char=""/>
            </a:pPr>
            <a:r>
              <a:rPr lang="en-US" sz="1400" dirty="0"/>
              <a:t>whether the ad has been “subject to targeting or ad-delivery techniques”; </a:t>
            </a:r>
          </a:p>
          <a:p>
            <a:pPr marL="285750" indent="-285750">
              <a:lnSpc>
                <a:spcPct val="90000"/>
              </a:lnSpc>
              <a:buFont typeface="Wingdings 3" charset="2"/>
              <a:buChar char=""/>
            </a:pPr>
            <a:r>
              <a:rPr lang="en-US" sz="1400" dirty="0"/>
              <a:t>where relevant and technically feasible, the reach of the political advertisement in terms of the number of views and of engagements with the ad. </a:t>
            </a:r>
          </a:p>
        </p:txBody>
      </p:sp>
      <p:sp>
        <p:nvSpPr>
          <p:cNvPr id="26" name="Isosceles Triangle 2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Tree>
    <p:extLst>
      <p:ext uri="{BB962C8B-B14F-4D97-AF65-F5344CB8AC3E}">
        <p14:creationId xmlns:p14="http://schemas.microsoft.com/office/powerpoint/2010/main" val="314890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D2F4D8-EFF7-C270-DA35-08920EF28581}"/>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useBgFill="1">
        <p:nvSpPr>
          <p:cNvPr id="21"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8F1217-0994-87F3-202B-020D0003F7B8}"/>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4100"/>
              <a:t>Transparency Notices – Obligations on publishers</a:t>
            </a:r>
          </a:p>
        </p:txBody>
      </p:sp>
      <p:grpSp>
        <p:nvGrpSpPr>
          <p:cNvPr id="23"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4"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8"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2"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p:nvSpPr>
          <p:cNvPr id="34"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 Placeholder 2">
            <a:extLst>
              <a:ext uri="{FF2B5EF4-FFF2-40B4-BE49-F238E27FC236}">
                <a16:creationId xmlns:a16="http://schemas.microsoft.com/office/drawing/2014/main" id="{3A76D3D9-39CD-5170-7098-EC77ABFF502D}"/>
              </a:ext>
            </a:extLst>
          </p:cNvPr>
          <p:cNvGraphicFramePr/>
          <p:nvPr>
            <p:extLst>
              <p:ext uri="{D42A27DB-BD31-4B8C-83A1-F6EECF244321}">
                <p14:modId xmlns:p14="http://schemas.microsoft.com/office/powerpoint/2010/main" val="123198414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463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84776E-9ADF-C2B9-82E0-42D680CA464C}"/>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cxnSp>
        <p:nvCxnSpPr>
          <p:cNvPr id="20" name="Straight Connector 1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EAEE13E-F1A0-F545-62A9-226CE285FA39}"/>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sz="3600" dirty="0"/>
              <a:t>Obligations on Publishers where ads are  non-compliant</a:t>
            </a:r>
          </a:p>
        </p:txBody>
      </p:sp>
      <p:sp>
        <p:nvSpPr>
          <p:cNvPr id="3" name="Text Placeholder 2">
            <a:extLst>
              <a:ext uri="{FF2B5EF4-FFF2-40B4-BE49-F238E27FC236}">
                <a16:creationId xmlns:a16="http://schemas.microsoft.com/office/drawing/2014/main" id="{C61ABCD1-6867-3835-6ED9-24A45D8359B7}"/>
              </a:ext>
            </a:extLst>
          </p:cNvPr>
          <p:cNvSpPr>
            <a:spLocks noGrp="1"/>
          </p:cNvSpPr>
          <p:nvPr>
            <p:ph type="body" idx="1"/>
          </p:nvPr>
        </p:nvSpPr>
        <p:spPr>
          <a:xfrm>
            <a:off x="4654295" y="816638"/>
            <a:ext cx="4619706" cy="5224724"/>
          </a:xfrm>
        </p:spPr>
        <p:txBody>
          <a:bodyPr vert="horz" lIns="91440" tIns="45720" rIns="91440" bIns="45720" rtlCol="0" anchor="ctr">
            <a:normAutofit/>
          </a:bodyPr>
          <a:lstStyle/>
          <a:p>
            <a:pPr>
              <a:buFont typeface="Wingdings 3" charset="2"/>
              <a:buChar char=""/>
            </a:pPr>
            <a:r>
              <a:rPr lang="en-US" dirty="0"/>
              <a:t> Publishers must provide a mechanism to allow them to be notified by any person or entity of any political ads that do not comply with the TTPA. The mechanism must be free, user-friendly and accessible from the relevant Transparency Notice. It must allow for provision of whatever detail is necessary to enable the publisher to identify how the ad in question is non-compliant. Publishers must confirm receipt of such notifications “</a:t>
            </a:r>
            <a:r>
              <a:rPr lang="en-US" i="1" dirty="0"/>
              <a:t>without undue delay</a:t>
            </a:r>
            <a:r>
              <a:rPr lang="en-US" dirty="0"/>
              <a:t>”. </a:t>
            </a:r>
          </a:p>
          <a:p>
            <a:pPr>
              <a:buFont typeface="Wingdings 3" charset="2"/>
              <a:buChar char=""/>
            </a:pPr>
            <a:endParaRPr lang="en-US" dirty="0"/>
          </a:p>
          <a:p>
            <a:pPr>
              <a:buFont typeface="Wingdings 3" charset="2"/>
              <a:buChar char=""/>
            </a:pPr>
            <a:r>
              <a:rPr lang="en-US" dirty="0"/>
              <a:t> In the last month of a campaign such examination must happen “</a:t>
            </a:r>
            <a:r>
              <a:rPr lang="en-US" i="1" dirty="0"/>
              <a:t>within 48 hours</a:t>
            </a:r>
            <a:r>
              <a:rPr lang="en-US" dirty="0"/>
              <a:t>” of receipt for VLOPS/VLOSES, with other publishers to “</a:t>
            </a:r>
            <a:r>
              <a:rPr lang="en-US" i="1" dirty="0"/>
              <a:t>make best efforts</a:t>
            </a:r>
            <a:r>
              <a:rPr lang="en-US" dirty="0"/>
              <a:t>” to do so “</a:t>
            </a:r>
            <a:r>
              <a:rPr lang="en-US" i="1" dirty="0"/>
              <a:t>without undue delay</a:t>
            </a:r>
            <a:r>
              <a:rPr lang="en-US" dirty="0"/>
              <a:t>”.</a:t>
            </a:r>
          </a:p>
          <a:p>
            <a:pPr>
              <a:buFont typeface="Wingdings 3" charset="2"/>
              <a:buChar char=""/>
            </a:pPr>
            <a:endParaRPr lang="en-US" dirty="0"/>
          </a:p>
          <a:p>
            <a:pPr>
              <a:buFont typeface="Wingdings 3" charset="2"/>
              <a:buChar char=""/>
            </a:pPr>
            <a:endParaRPr lang="en-US" dirty="0"/>
          </a:p>
        </p:txBody>
      </p:sp>
    </p:spTree>
    <p:extLst>
      <p:ext uri="{BB962C8B-B14F-4D97-AF65-F5344CB8AC3E}">
        <p14:creationId xmlns:p14="http://schemas.microsoft.com/office/powerpoint/2010/main" val="404114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B106E-100B-56CA-7F83-6906AAD0A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E69F25-8EBC-55A7-7692-2C0DC4E1D80A}"/>
              </a:ext>
            </a:extLst>
          </p:cNvPr>
          <p:cNvSpPr>
            <a:spLocks noGrp="1"/>
          </p:cNvSpPr>
          <p:nvPr>
            <p:ph type="title"/>
          </p:nvPr>
        </p:nvSpPr>
        <p:spPr>
          <a:xfrm>
            <a:off x="677335" y="609600"/>
            <a:ext cx="8596668" cy="870857"/>
          </a:xfrm>
        </p:spPr>
        <p:txBody>
          <a:bodyPr>
            <a:normAutofit fontScale="90000"/>
          </a:bodyPr>
          <a:lstStyle/>
          <a:p>
            <a:r>
              <a:rPr lang="en-IE" dirty="0"/>
              <a:t>Regulatory powers under the TTPA</a:t>
            </a:r>
          </a:p>
        </p:txBody>
      </p:sp>
      <p:sp>
        <p:nvSpPr>
          <p:cNvPr id="3" name="Text Placeholder 2">
            <a:extLst>
              <a:ext uri="{FF2B5EF4-FFF2-40B4-BE49-F238E27FC236}">
                <a16:creationId xmlns:a16="http://schemas.microsoft.com/office/drawing/2014/main" id="{A911790D-E17B-DAEA-192B-1EB64C1DAF47}"/>
              </a:ext>
            </a:extLst>
          </p:cNvPr>
          <p:cNvSpPr>
            <a:spLocks noGrp="1"/>
          </p:cNvSpPr>
          <p:nvPr>
            <p:ph type="body" idx="1"/>
          </p:nvPr>
        </p:nvSpPr>
        <p:spPr>
          <a:xfrm>
            <a:off x="677335" y="1653309"/>
            <a:ext cx="8596668" cy="4784436"/>
          </a:xfrm>
        </p:spPr>
        <p:txBody>
          <a:bodyPr>
            <a:normAutofit lnSpcReduction="10000"/>
          </a:bodyPr>
          <a:lstStyle/>
          <a:p>
            <a:r>
              <a:rPr lang="en-IE" dirty="0"/>
              <a:t>An </a:t>
            </a:r>
            <a:r>
              <a:rPr lang="en-IE" dirty="0" err="1"/>
              <a:t>Coimisiún</a:t>
            </a:r>
            <a:r>
              <a:rPr lang="en-IE" dirty="0"/>
              <a:t> </a:t>
            </a:r>
            <a:r>
              <a:rPr lang="en-IE" dirty="0" err="1"/>
              <a:t>Toghcháin</a:t>
            </a:r>
            <a:r>
              <a:rPr lang="en-IE" dirty="0"/>
              <a:t> and </a:t>
            </a:r>
            <a:r>
              <a:rPr lang="en-IE" dirty="0" err="1"/>
              <a:t>Coimisiún</a:t>
            </a:r>
            <a:r>
              <a:rPr lang="en-IE" dirty="0"/>
              <a:t> </a:t>
            </a:r>
            <a:r>
              <a:rPr lang="en-IE" dirty="0" err="1"/>
              <a:t>na</a:t>
            </a:r>
            <a:r>
              <a:rPr lang="en-IE" dirty="0"/>
              <a:t> </a:t>
            </a:r>
            <a:r>
              <a:rPr lang="en-IE" dirty="0" err="1"/>
              <a:t>Meán</a:t>
            </a:r>
            <a:r>
              <a:rPr lang="en-IE" dirty="0"/>
              <a:t> have wide powers of enforcement under the TTPA. They can: </a:t>
            </a:r>
          </a:p>
          <a:p>
            <a:pPr marL="285750" indent="-285750">
              <a:buFont typeface="Arial" panose="020B0604020202020204" pitchFamily="34" charset="0"/>
              <a:buChar char="•"/>
            </a:pPr>
            <a:r>
              <a:rPr lang="en-IE" dirty="0"/>
              <a:t>require provision of information from providers or sponsors but “</a:t>
            </a:r>
            <a:r>
              <a:rPr lang="en-IE" i="1" dirty="0"/>
              <a:t>only for the purpose of monitoring and assessing compliance with</a:t>
            </a:r>
            <a:r>
              <a:rPr lang="en-IE" dirty="0"/>
              <a:t>” the TTPA; </a:t>
            </a:r>
          </a:p>
          <a:p>
            <a:pPr marL="285750" indent="-285750">
              <a:buFont typeface="Arial" panose="020B0604020202020204" pitchFamily="34" charset="0"/>
              <a:buChar char="•"/>
            </a:pPr>
            <a:r>
              <a:rPr lang="en-IE" dirty="0"/>
              <a:t>inspect any premises of providers “</a:t>
            </a:r>
            <a:r>
              <a:rPr lang="en-IE" i="1" dirty="0"/>
              <a:t>to examine, seize, take or obtain copies or extracts of information in any form</a:t>
            </a:r>
            <a:r>
              <a:rPr lang="en-IE" dirty="0"/>
              <a:t>”. </a:t>
            </a:r>
          </a:p>
          <a:p>
            <a:pPr marL="285750" indent="-285750">
              <a:buFont typeface="Arial" panose="020B0604020202020204" pitchFamily="34" charset="0"/>
              <a:buChar char="•"/>
            </a:pPr>
            <a:r>
              <a:rPr lang="en-IE" dirty="0"/>
              <a:t>issue warnings to providers regarding non-compliance with TTPA obligations; </a:t>
            </a:r>
          </a:p>
          <a:p>
            <a:pPr marL="285750" indent="-285750">
              <a:buFont typeface="Arial" panose="020B0604020202020204" pitchFamily="34" charset="0"/>
              <a:buChar char="•"/>
            </a:pPr>
            <a:r>
              <a:rPr lang="en-IE" dirty="0"/>
              <a:t>order the cessation of infringements and require sponsors or providers to take the steps necessary to comply; </a:t>
            </a:r>
          </a:p>
          <a:p>
            <a:pPr marL="285750" indent="-285750">
              <a:buFont typeface="Arial" panose="020B0604020202020204" pitchFamily="34" charset="0"/>
              <a:buChar char="•"/>
            </a:pPr>
            <a:r>
              <a:rPr lang="en-IE" dirty="0"/>
              <a:t>seek judicial imposition of financial (including periodic) penalties as appropriate; </a:t>
            </a:r>
          </a:p>
          <a:p>
            <a:pPr marL="285750" indent="-285750">
              <a:buFont typeface="Arial" panose="020B0604020202020204" pitchFamily="34" charset="0"/>
              <a:buChar char="•"/>
            </a:pPr>
            <a:r>
              <a:rPr lang="en-IE" dirty="0"/>
              <a:t>seek judicial imposition of remedies that are proportionate to the infringement and necessary to bring it effectively to an end; </a:t>
            </a:r>
          </a:p>
          <a:p>
            <a:pPr marL="285750" indent="-285750">
              <a:buFont typeface="Arial" panose="020B0604020202020204" pitchFamily="34" charset="0"/>
              <a:buChar char="•"/>
            </a:pPr>
            <a:r>
              <a:rPr lang="en-IE" dirty="0"/>
              <a:t>publish a statement which identifies the party responsible for the infringement and the nature of that infringement. </a:t>
            </a:r>
          </a:p>
        </p:txBody>
      </p:sp>
    </p:spTree>
    <p:extLst>
      <p:ext uri="{BB962C8B-B14F-4D97-AF65-F5344CB8AC3E}">
        <p14:creationId xmlns:p14="http://schemas.microsoft.com/office/powerpoint/2010/main" val="3535689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7C8649-F717-9812-ADB0-DC45DC6FC73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p:nvSpPr>
          <p:cNvPr id="2" name="Title 1">
            <a:extLst>
              <a:ext uri="{FF2B5EF4-FFF2-40B4-BE49-F238E27FC236}">
                <a16:creationId xmlns:a16="http://schemas.microsoft.com/office/drawing/2014/main" id="{0AC934A7-6330-74EF-8209-B798F0AD3206}"/>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dirty="0"/>
              <a:t>Possible sanctions under the TTPA</a:t>
            </a:r>
          </a:p>
        </p:txBody>
      </p:sp>
      <p:pic>
        <p:nvPicPr>
          <p:cNvPr id="5" name="Graphic 4" descr="Gavel with solid fill">
            <a:extLst>
              <a:ext uri="{FF2B5EF4-FFF2-40B4-BE49-F238E27FC236}">
                <a16:creationId xmlns:a16="http://schemas.microsoft.com/office/drawing/2014/main" id="{AA95DBC3-7769-3571-30BE-E16DCDA772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0343" y="2339148"/>
            <a:ext cx="2179704" cy="2179704"/>
          </a:xfrm>
          <a:prstGeom prst="rect">
            <a:avLst/>
          </a:prstGeom>
        </p:spPr>
      </p:pic>
      <p:sp>
        <p:nvSpPr>
          <p:cNvPr id="3" name="Text Placeholder 2">
            <a:extLst>
              <a:ext uri="{FF2B5EF4-FFF2-40B4-BE49-F238E27FC236}">
                <a16:creationId xmlns:a16="http://schemas.microsoft.com/office/drawing/2014/main" id="{5F45AA1B-A510-3BAB-1F85-53B862EF62F6}"/>
              </a:ext>
            </a:extLst>
          </p:cNvPr>
          <p:cNvSpPr>
            <a:spLocks noGrp="1"/>
          </p:cNvSpPr>
          <p:nvPr>
            <p:ph type="body" idx="1"/>
          </p:nvPr>
        </p:nvSpPr>
        <p:spPr>
          <a:xfrm>
            <a:off x="4143038" y="1595641"/>
            <a:ext cx="5207839" cy="3880773"/>
          </a:xfrm>
        </p:spPr>
        <p:txBody>
          <a:bodyPr vert="horz" lIns="91440" tIns="45720" rIns="91440" bIns="45720" rtlCol="0">
            <a:normAutofit/>
          </a:bodyPr>
          <a:lstStyle/>
          <a:p>
            <a:pPr>
              <a:buFont typeface="Wingdings 3" charset="2"/>
              <a:buChar char=""/>
            </a:pPr>
            <a:r>
              <a:rPr lang="en-US" i="1" dirty="0"/>
              <a:t>The maximum penalty that may be imposed by An </a:t>
            </a:r>
            <a:r>
              <a:rPr lang="en-US" i="1" dirty="0" err="1"/>
              <a:t>Coimisiún</a:t>
            </a:r>
            <a:r>
              <a:rPr lang="en-US" i="1" dirty="0"/>
              <a:t> </a:t>
            </a:r>
            <a:r>
              <a:rPr lang="en-US" i="1" dirty="0" err="1"/>
              <a:t>Toghcháin</a:t>
            </a:r>
            <a:r>
              <a:rPr lang="en-US" i="1" dirty="0"/>
              <a:t> or </a:t>
            </a:r>
            <a:r>
              <a:rPr lang="en-US" i="1" dirty="0" err="1"/>
              <a:t>Coimisiún</a:t>
            </a:r>
            <a:r>
              <a:rPr lang="en-US" i="1" dirty="0"/>
              <a:t> </a:t>
            </a:r>
            <a:r>
              <a:rPr lang="en-US" i="1" dirty="0" err="1"/>
              <a:t>na</a:t>
            </a:r>
            <a:r>
              <a:rPr lang="en-US" i="1" dirty="0"/>
              <a:t> </a:t>
            </a:r>
            <a:r>
              <a:rPr lang="en-US" i="1" dirty="0" err="1"/>
              <a:t>Meán</a:t>
            </a:r>
            <a:r>
              <a:rPr lang="en-US" i="1" dirty="0"/>
              <a:t> shall be based on the economic capacity of the entity subject to sanctions, which shall be: </a:t>
            </a:r>
          </a:p>
          <a:p>
            <a:pPr marL="342900" indent="-342900">
              <a:buFont typeface="Wingdings 3" charset="2"/>
              <a:buChar char=""/>
            </a:pPr>
            <a:r>
              <a:rPr lang="en-US" i="1" dirty="0"/>
              <a:t>6 % of the annual income or budget of the sponsor or of the provider of political advertising services as applicable and whichever is the highest; or </a:t>
            </a:r>
          </a:p>
          <a:p>
            <a:pPr marL="342900" indent="-342900">
              <a:buFont typeface="Wingdings 3" charset="2"/>
              <a:buChar char=""/>
            </a:pPr>
            <a:r>
              <a:rPr lang="en-US" i="1" dirty="0"/>
              <a:t>6 % of the annual worldwide turnover of the sponsor or the provider of political advertising services in the preceding financial year.</a:t>
            </a:r>
          </a:p>
        </p:txBody>
      </p:sp>
    </p:spTree>
    <p:extLst>
      <p:ext uri="{BB962C8B-B14F-4D97-AF65-F5344CB8AC3E}">
        <p14:creationId xmlns:p14="http://schemas.microsoft.com/office/powerpoint/2010/main" val="3713218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870857"/>
          </a:xfrm>
        </p:spPr>
        <p:txBody>
          <a:bodyPr>
            <a:normAutofit fontScale="90000"/>
          </a:bodyPr>
          <a:lstStyle/>
          <a:p>
            <a:r>
              <a:rPr lang="en-IE" dirty="0"/>
              <a:t>Assignment of regulatory responsibilities per S.I. 474/2025</a:t>
            </a:r>
          </a:p>
        </p:txBody>
      </p:sp>
      <p:sp>
        <p:nvSpPr>
          <p:cNvPr id="3" name="Text Placeholder 2"/>
          <p:cNvSpPr>
            <a:spLocks noGrp="1"/>
          </p:cNvSpPr>
          <p:nvPr>
            <p:ph type="body" idx="1"/>
          </p:nvPr>
        </p:nvSpPr>
        <p:spPr>
          <a:xfrm>
            <a:off x="677335" y="1653309"/>
            <a:ext cx="8596668" cy="4784436"/>
          </a:xfrm>
        </p:spPr>
        <p:txBody>
          <a:bodyPr>
            <a:normAutofit/>
          </a:bodyPr>
          <a:lstStyle/>
          <a:p>
            <a:r>
              <a:rPr lang="en-IE" dirty="0"/>
              <a:t>This Statutory Instrument gave legal effect in Ireland to the TTPA.  It designated: </a:t>
            </a:r>
          </a:p>
          <a:p>
            <a:pPr marL="285750" indent="-285750">
              <a:buFont typeface="Arial" panose="020B0604020202020204" pitchFamily="34" charset="0"/>
              <a:buChar char="•"/>
            </a:pPr>
            <a:r>
              <a:rPr lang="en-IE" dirty="0"/>
              <a:t>the Data Protection Commission as the competent authority regarding the use of targeting and ad-delivery techniques in any online political advertising; </a:t>
            </a:r>
          </a:p>
          <a:p>
            <a:pPr marL="285750" indent="-285750">
              <a:buFont typeface="Arial" panose="020B0604020202020204" pitchFamily="34" charset="0"/>
              <a:buChar char="•"/>
            </a:pPr>
            <a:r>
              <a:rPr lang="en-IE" dirty="0"/>
              <a:t>Coimisiún na Meán as the competent authority regarding ads appearing on broadcast media, streaming media, search engines and online platforms; </a:t>
            </a:r>
          </a:p>
          <a:p>
            <a:pPr marL="285750" indent="-285750">
              <a:buFont typeface="Arial" panose="020B0604020202020204" pitchFamily="34" charset="0"/>
              <a:buChar char="•"/>
            </a:pPr>
            <a:r>
              <a:rPr lang="en-IE" dirty="0"/>
              <a:t>An </a:t>
            </a:r>
            <a:r>
              <a:rPr lang="en-IE" dirty="0" err="1"/>
              <a:t>Coimisiún</a:t>
            </a:r>
            <a:r>
              <a:rPr lang="en-IE" dirty="0"/>
              <a:t> </a:t>
            </a:r>
            <a:r>
              <a:rPr lang="en-IE" dirty="0" err="1"/>
              <a:t>Toghcháin</a:t>
            </a:r>
            <a:r>
              <a:rPr lang="en-IE" dirty="0"/>
              <a:t> as the competent authority with general regulatory responsibility for any areas that do not fall under the remit of Coimisiún na Meán such as print and broadcast media, outdoor advertising, posters, non-platform websites and non-search engine websites. ACT also designated as the National Contact Point for TTPA in Ireland.</a:t>
            </a:r>
          </a:p>
        </p:txBody>
      </p:sp>
    </p:spTree>
    <p:extLst>
      <p:ext uri="{BB962C8B-B14F-4D97-AF65-F5344CB8AC3E}">
        <p14:creationId xmlns:p14="http://schemas.microsoft.com/office/powerpoint/2010/main" val="2177151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738123" y="460093"/>
            <a:ext cx="8596668" cy="1320800"/>
          </a:xfrm>
          <a:prstGeom prst="rect">
            <a:avLst/>
          </a:prstGeom>
        </p:spPr>
        <p:txBody>
          <a:bodyPr vert="horz" lIns="91440" tIns="45720" rIns="91440" bIns="45720" rtlCol="0" anchor="t">
            <a:normAutofit fontScale="4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7000" b="1" dirty="0"/>
              <a:t>EU Regulation on Transparency and Targeting of Political Advertising (TTPA)</a:t>
            </a:r>
            <a:br>
              <a:rPr lang="en-IE" sz="7000" b="1" dirty="0"/>
            </a:br>
            <a:br>
              <a:rPr lang="en-IE" b="1" dirty="0"/>
            </a:br>
            <a:r>
              <a:rPr lang="en-IE" dirty="0"/>
              <a:t>Briefing for Stakeholders</a:t>
            </a:r>
            <a:br>
              <a:rPr lang="en-IE" dirty="0"/>
            </a:br>
            <a:endParaRPr lang="en-IE" b="1" dirty="0">
              <a:solidFill>
                <a:srgbClr val="005AAA"/>
              </a:solidFill>
              <a:ea typeface="+mn-ea"/>
              <a:cs typeface="Arial" panose="020B0604020202020204" pitchFamily="34" charset="0"/>
            </a:endParaRPr>
          </a:p>
        </p:txBody>
      </p:sp>
      <p:sp>
        <p:nvSpPr>
          <p:cNvPr id="2" name="Rectangle 1"/>
          <p:cNvSpPr/>
          <p:nvPr/>
        </p:nvSpPr>
        <p:spPr>
          <a:xfrm>
            <a:off x="928914" y="2690334"/>
            <a:ext cx="8215086" cy="1938992"/>
          </a:xfrm>
          <a:prstGeom prst="rect">
            <a:avLst/>
          </a:prstGeom>
        </p:spPr>
        <p:txBody>
          <a:bodyPr wrap="square">
            <a:spAutoFit/>
          </a:bodyPr>
          <a:lstStyle/>
          <a:p>
            <a:r>
              <a:rPr lang="en-IE" sz="2400" dirty="0"/>
              <a:t>Structure of the webinar</a:t>
            </a:r>
          </a:p>
          <a:p>
            <a:endParaRPr lang="en-IE" sz="2400" dirty="0"/>
          </a:p>
          <a:p>
            <a:pPr marL="342900" indent="-342900">
              <a:buFont typeface="Arial" panose="020B0604020202020204" pitchFamily="34" charset="0"/>
              <a:buChar char="•"/>
            </a:pPr>
            <a:r>
              <a:rPr lang="en-IE" sz="2400" dirty="0"/>
              <a:t>Main provisions of the TTPA</a:t>
            </a:r>
          </a:p>
          <a:p>
            <a:pPr marL="342900" indent="-342900">
              <a:buFont typeface="Arial" panose="020B0604020202020204" pitchFamily="34" charset="0"/>
              <a:buChar char="•"/>
            </a:pPr>
            <a:r>
              <a:rPr lang="en-IE" sz="2400" dirty="0"/>
              <a:t>New obligations for stakeholders</a:t>
            </a:r>
          </a:p>
          <a:p>
            <a:pPr marL="342900" indent="-342900">
              <a:buFont typeface="Arial" panose="020B0604020202020204" pitchFamily="34" charset="0"/>
              <a:buChar char="•"/>
            </a:pPr>
            <a:r>
              <a:rPr lang="en-IE" sz="2400" dirty="0"/>
              <a:t>Main roles and responsibilities of the three Regulators </a:t>
            </a:r>
          </a:p>
        </p:txBody>
      </p:sp>
    </p:spTree>
    <p:extLst>
      <p:ext uri="{BB962C8B-B14F-4D97-AF65-F5344CB8AC3E}">
        <p14:creationId xmlns:p14="http://schemas.microsoft.com/office/powerpoint/2010/main" val="382360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09FB8D-9305-BD4A-5D0C-9BC9B2DBECC4}"/>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useBgFill="1">
        <p:nvSpPr>
          <p:cNvPr id="20" name="Rectangle 1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B98F6-D11D-8421-CC39-D291D51524A7}"/>
              </a:ext>
            </a:extLst>
          </p:cNvPr>
          <p:cNvSpPr>
            <a:spLocks noGrp="1"/>
          </p:cNvSpPr>
          <p:nvPr>
            <p:ph type="title"/>
          </p:nvPr>
        </p:nvSpPr>
        <p:spPr>
          <a:xfrm>
            <a:off x="1043950" y="1179151"/>
            <a:ext cx="3300646" cy="4463889"/>
          </a:xfrm>
        </p:spPr>
        <p:txBody>
          <a:bodyPr vert="horz" lIns="91440" tIns="45720" rIns="91440" bIns="45720" rtlCol="0" anchor="ctr">
            <a:normAutofit/>
          </a:bodyPr>
          <a:lstStyle/>
          <a:p>
            <a:r>
              <a:rPr lang="en-US" sz="3300" dirty="0"/>
              <a:t>Implementation of regulatory responsibilities: An </a:t>
            </a:r>
            <a:r>
              <a:rPr lang="en-US" sz="3300" dirty="0" err="1"/>
              <a:t>Coimisiún</a:t>
            </a:r>
            <a:r>
              <a:rPr lang="en-US" sz="3300" dirty="0"/>
              <a:t> </a:t>
            </a:r>
            <a:r>
              <a:rPr lang="en-US" sz="3300" dirty="0" err="1"/>
              <a:t>Toghcháin</a:t>
            </a:r>
            <a:r>
              <a:rPr lang="en-US" sz="3300" dirty="0"/>
              <a:t> (ACT)</a:t>
            </a:r>
            <a:br>
              <a:rPr lang="en-US" sz="3300" dirty="0"/>
            </a:br>
            <a:endParaRPr lang="en-US" sz="3300" dirty="0"/>
          </a:p>
        </p:txBody>
      </p:sp>
      <p:sp>
        <p:nvSpPr>
          <p:cNvPr id="22" name="Isosceles Triangle 2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cxnSp>
        <p:nvCxnSpPr>
          <p:cNvPr id="24" name="Straight Connector 2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2B22DEA-DD35-76BD-2025-75E58AB726AB}"/>
              </a:ext>
            </a:extLst>
          </p:cNvPr>
          <p:cNvSpPr>
            <a:spLocks noGrp="1"/>
          </p:cNvSpPr>
          <p:nvPr>
            <p:ph type="body" idx="1"/>
          </p:nvPr>
        </p:nvSpPr>
        <p:spPr>
          <a:xfrm>
            <a:off x="4978918" y="1109145"/>
            <a:ext cx="6341016" cy="4603900"/>
          </a:xfrm>
        </p:spPr>
        <p:txBody>
          <a:bodyPr vert="horz" lIns="91440" tIns="45720" rIns="91440" bIns="45720" rtlCol="0" anchor="ctr">
            <a:normAutofit lnSpcReduction="10000"/>
          </a:bodyPr>
          <a:lstStyle/>
          <a:p>
            <a:pPr>
              <a:lnSpc>
                <a:spcPct val="90000"/>
              </a:lnSpc>
            </a:pPr>
            <a:r>
              <a:rPr lang="en-US" sz="1700" b="1" dirty="0"/>
              <a:t>Competent Authority function</a:t>
            </a:r>
            <a:r>
              <a:rPr lang="en-US" sz="1700" dirty="0"/>
              <a:t>: </a:t>
            </a:r>
          </a:p>
          <a:p>
            <a:pPr marL="285750" indent="-285750">
              <a:lnSpc>
                <a:spcPct val="90000"/>
              </a:lnSpc>
              <a:buFont typeface="Wingdings 3" charset="2"/>
              <a:buChar char=""/>
            </a:pPr>
            <a:r>
              <a:rPr lang="en-US" sz="1700" dirty="0"/>
              <a:t>Alleged breaches of the TTPA can be brought to ACT either through public engagement (complaint form available for this purpose on ACT website) or through ACT’s own enquiries. </a:t>
            </a:r>
          </a:p>
          <a:p>
            <a:pPr marL="285750" indent="-285750">
              <a:lnSpc>
                <a:spcPct val="90000"/>
              </a:lnSpc>
              <a:buFont typeface="Wingdings 3" charset="2"/>
              <a:buChar char=""/>
            </a:pPr>
            <a:r>
              <a:rPr lang="en-US" sz="1700" dirty="0"/>
              <a:t>Dedicated unit established within ACT for regulation of TTPA.  </a:t>
            </a:r>
          </a:p>
          <a:p>
            <a:pPr marL="285750" indent="-285750">
              <a:lnSpc>
                <a:spcPct val="90000"/>
              </a:lnSpc>
              <a:buFont typeface="Wingdings 3" charset="2"/>
              <a:buChar char=""/>
            </a:pPr>
            <a:r>
              <a:rPr lang="en-US" sz="1700" dirty="0"/>
              <a:t>Engage constructively with stakeholders and provide guidance and support as appropriate (more information on website).  </a:t>
            </a:r>
          </a:p>
          <a:p>
            <a:pPr marL="285750" indent="-285750">
              <a:lnSpc>
                <a:spcPct val="90000"/>
              </a:lnSpc>
              <a:buFont typeface="Wingdings 3" charset="2"/>
              <a:buChar char=""/>
            </a:pPr>
            <a:r>
              <a:rPr lang="en-US" sz="1700" dirty="0"/>
              <a:t>Going forward intention to focus formal regulatory action on repeated breaches.</a:t>
            </a:r>
          </a:p>
          <a:p>
            <a:pPr>
              <a:lnSpc>
                <a:spcPct val="90000"/>
              </a:lnSpc>
            </a:pPr>
            <a:endParaRPr lang="en-US" sz="1700" dirty="0"/>
          </a:p>
          <a:p>
            <a:pPr>
              <a:lnSpc>
                <a:spcPct val="90000"/>
              </a:lnSpc>
            </a:pPr>
            <a:r>
              <a:rPr lang="en-US" sz="1700" b="1" dirty="0"/>
              <a:t>Contact Point function</a:t>
            </a:r>
            <a:r>
              <a:rPr lang="en-US" sz="1700" dirty="0"/>
              <a:t>: </a:t>
            </a:r>
          </a:p>
          <a:p>
            <a:pPr marL="285750" indent="-285750">
              <a:lnSpc>
                <a:spcPct val="90000"/>
              </a:lnSpc>
              <a:buFont typeface="Wingdings 3" charset="2"/>
              <a:buChar char=""/>
            </a:pPr>
            <a:r>
              <a:rPr lang="en-US" sz="1700" dirty="0"/>
              <a:t>Participation in EU network of national contact points. </a:t>
            </a:r>
          </a:p>
          <a:p>
            <a:pPr marL="285750" indent="-285750">
              <a:lnSpc>
                <a:spcPct val="90000"/>
              </a:lnSpc>
              <a:buFont typeface="Wingdings 3" charset="2"/>
              <a:buChar char=""/>
            </a:pPr>
            <a:r>
              <a:rPr lang="en-US" sz="1700" dirty="0"/>
              <a:t>Referral point for breaches in other EU Member States where the provider is based in Ireland, to identify the appropriate Competent Authority where it is not ACT.</a:t>
            </a:r>
          </a:p>
        </p:txBody>
      </p:sp>
      <p:sp>
        <p:nvSpPr>
          <p:cNvPr id="26" name="Isosceles Triangle 2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Tree>
    <p:extLst>
      <p:ext uri="{BB962C8B-B14F-4D97-AF65-F5344CB8AC3E}">
        <p14:creationId xmlns:p14="http://schemas.microsoft.com/office/powerpoint/2010/main" val="924069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D0CA3-2F6E-480D-CA15-43ED8D2EA5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30ADFB-F457-E204-9EA1-CFBCEEA07AC0}"/>
              </a:ext>
            </a:extLst>
          </p:cNvPr>
          <p:cNvSpPr>
            <a:spLocks noGrp="1"/>
          </p:cNvSpPr>
          <p:nvPr>
            <p:ph type="title"/>
          </p:nvPr>
        </p:nvSpPr>
        <p:spPr>
          <a:xfrm>
            <a:off x="677335" y="609600"/>
            <a:ext cx="8596668" cy="870857"/>
          </a:xfrm>
        </p:spPr>
        <p:txBody>
          <a:bodyPr>
            <a:noAutofit/>
          </a:bodyPr>
          <a:lstStyle/>
          <a:p>
            <a:r>
              <a:rPr lang="en-IE" sz="3600" dirty="0"/>
              <a:t>Implementation of regulatory responsibilities: Coimisiún na Meán</a:t>
            </a:r>
          </a:p>
        </p:txBody>
      </p:sp>
      <p:sp>
        <p:nvSpPr>
          <p:cNvPr id="3" name="Text Placeholder 2">
            <a:extLst>
              <a:ext uri="{FF2B5EF4-FFF2-40B4-BE49-F238E27FC236}">
                <a16:creationId xmlns:a16="http://schemas.microsoft.com/office/drawing/2014/main" id="{C2F062B1-9932-AF9A-547F-C5710C1DB548}"/>
              </a:ext>
            </a:extLst>
          </p:cNvPr>
          <p:cNvSpPr>
            <a:spLocks noGrp="1"/>
          </p:cNvSpPr>
          <p:nvPr>
            <p:ph type="body" idx="1"/>
          </p:nvPr>
        </p:nvSpPr>
        <p:spPr>
          <a:xfrm>
            <a:off x="677335" y="1653309"/>
            <a:ext cx="8596668" cy="4784436"/>
          </a:xfrm>
        </p:spPr>
        <p:txBody>
          <a:bodyPr>
            <a:normAutofit/>
          </a:bodyPr>
          <a:lstStyle/>
          <a:p>
            <a:r>
              <a:rPr lang="en-IE" i="1" dirty="0"/>
              <a:t>Queries may be made to </a:t>
            </a:r>
            <a:r>
              <a:rPr lang="en-IE" i="1" u="sng" dirty="0">
                <a:hlinkClick r:id="rId2"/>
              </a:rPr>
              <a:t>TTPA@cnam.ie</a:t>
            </a:r>
            <a:r>
              <a:rPr lang="en-IE" i="1" dirty="0"/>
              <a:t> or via our Contact Centre. Further information / resources will be made available on our website at </a:t>
            </a:r>
            <a:r>
              <a:rPr lang="en-IE" i="1" u="sng" dirty="0">
                <a:hlinkClick r:id="rId3"/>
              </a:rPr>
              <a:t>www.cnam.ie</a:t>
            </a:r>
            <a:r>
              <a:rPr lang="en-IE" i="1" dirty="0"/>
              <a:t>. </a:t>
            </a:r>
            <a:endParaRPr lang="en-IE" dirty="0"/>
          </a:p>
          <a:p>
            <a:r>
              <a:rPr lang="en-IE" i="1" dirty="0"/>
              <a:t>Political advertising is currently prohibited on broadcasting services and certain categories of video-on-demand platforms under the Broadcasting Act 2009.</a:t>
            </a:r>
            <a:endParaRPr lang="en-IE" dirty="0"/>
          </a:p>
          <a:p>
            <a:r>
              <a:rPr lang="en-IE" i="1" dirty="0"/>
              <a:t>Also, major online platforms based in Ireland (e.g. Meta, Google) do not allow political advertising as part of their terms of service. </a:t>
            </a:r>
            <a:endParaRPr lang="en-IE" dirty="0"/>
          </a:p>
          <a:p>
            <a:endParaRPr lang="en-IE" dirty="0"/>
          </a:p>
        </p:txBody>
      </p:sp>
    </p:spTree>
    <p:extLst>
      <p:ext uri="{BB962C8B-B14F-4D97-AF65-F5344CB8AC3E}">
        <p14:creationId xmlns:p14="http://schemas.microsoft.com/office/powerpoint/2010/main" val="184696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Lower third 1</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8200" y="138285"/>
            <a:ext cx="1440000" cy="453679"/>
          </a:xfrm>
          <a:prstGeom prst="rect">
            <a:avLst/>
          </a:prstGeom>
        </p:spPr>
      </p:pic>
      <p:sp>
        <p:nvSpPr>
          <p:cNvPr id="5" name="Title 1"/>
          <p:cNvSpPr txBox="1">
            <a:spLocks/>
          </p:cNvSpPr>
          <p:nvPr/>
        </p:nvSpPr>
        <p:spPr>
          <a:xfrm>
            <a:off x="838200" y="5164973"/>
            <a:ext cx="11352524" cy="8077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4000" b="1" i="0" u="sng" strike="noStrike" kern="1200" cap="none" spc="0" normalizeH="0" baseline="0" noProof="0" dirty="0">
                <a:ln>
                  <a:noFill/>
                </a:ln>
                <a:solidFill>
                  <a:srgbClr val="005A4D"/>
                </a:solidFill>
                <a:effectLst/>
                <a:uLnTx/>
                <a:uFillTx/>
                <a:latin typeface="Calibri Light" panose="020F0302020204030204"/>
                <a:ea typeface="+mj-ea"/>
                <a:cs typeface="+mj-cs"/>
              </a:rPr>
              <a:t>Data Protection Commission’s role under the TTPA</a:t>
            </a:r>
          </a:p>
        </p:txBody>
      </p:sp>
    </p:spTree>
    <p:extLst>
      <p:ext uri="{BB962C8B-B14F-4D97-AF65-F5344CB8AC3E}">
        <p14:creationId xmlns:p14="http://schemas.microsoft.com/office/powerpoint/2010/main" val="1227505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Text A 1</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21799" y="6266202"/>
            <a:ext cx="1440000" cy="453679"/>
          </a:xfrm>
          <a:prstGeom prst="rect">
            <a:avLst/>
          </a:prstGeom>
        </p:spPr>
      </p:pic>
      <p:sp>
        <p:nvSpPr>
          <p:cNvPr id="5" name="Title 1"/>
          <p:cNvSpPr txBox="1">
            <a:spLocks/>
          </p:cNvSpPr>
          <p:nvPr/>
        </p:nvSpPr>
        <p:spPr>
          <a:xfrm>
            <a:off x="677334" y="975358"/>
            <a:ext cx="8596668" cy="807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IE" sz="2800" b="1" u="sng" dirty="0">
                <a:solidFill>
                  <a:srgbClr val="005A4D"/>
                </a:solidFill>
                <a:latin typeface="Calibri Light" panose="020F0302020204030204"/>
              </a:rPr>
              <a:t>Scope of the DPC’s responsibilities under the TTPA </a:t>
            </a:r>
            <a:endParaRPr kumimoji="0" lang="en-IE" sz="2800" b="1" i="0" u="sng" strike="noStrike" kern="1200" cap="none" spc="0" normalizeH="0" baseline="0" noProof="0" dirty="0">
              <a:ln>
                <a:noFill/>
              </a:ln>
              <a:solidFill>
                <a:srgbClr val="005A4D"/>
              </a:solidFill>
              <a:effectLst/>
              <a:uLnTx/>
              <a:uFillTx/>
              <a:latin typeface="Calibri Light" panose="020F0302020204030204"/>
              <a:ea typeface="+mj-ea"/>
              <a:cs typeface="+mj-cs"/>
            </a:endParaRPr>
          </a:p>
        </p:txBody>
      </p:sp>
      <p:sp>
        <p:nvSpPr>
          <p:cNvPr id="6" name="Content Placeholder 2"/>
          <p:cNvSpPr txBox="1">
            <a:spLocks/>
          </p:cNvSpPr>
          <p:nvPr/>
        </p:nvSpPr>
        <p:spPr>
          <a:xfrm>
            <a:off x="677334" y="1755367"/>
            <a:ext cx="8596668" cy="450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5A4D"/>
              </a:buClr>
              <a:buFont typeface="Wingdings" panose="05000000000000000000" pitchFamily="2" charset="2"/>
              <a:buChar char="Ø"/>
            </a:pPr>
            <a:r>
              <a:rPr lang="en-IE" sz="2400" dirty="0"/>
              <a:t>The DPC’s remit is limited to Articles 18 and 19 by reference to powers under the GDPR</a:t>
            </a:r>
          </a:p>
          <a:p>
            <a:pPr>
              <a:buClr>
                <a:srgbClr val="005A4D"/>
              </a:buClr>
              <a:buFont typeface="Wingdings" panose="05000000000000000000" pitchFamily="2" charset="2"/>
              <a:buChar char="Ø"/>
            </a:pPr>
            <a:r>
              <a:rPr lang="en-IE" sz="2400" dirty="0"/>
              <a:t>These Articles only apply to a ‘political actor’, if:</a:t>
            </a:r>
          </a:p>
          <a:p>
            <a:pPr marL="457200" indent="-457200">
              <a:buClr>
                <a:srgbClr val="005A4D"/>
              </a:buClr>
              <a:buFont typeface="+mj-lt"/>
              <a:buAutoNum type="arabicPeriod"/>
            </a:pPr>
            <a:r>
              <a:rPr lang="en-IE" sz="2400" dirty="0"/>
              <a:t>It concerns an </a:t>
            </a:r>
            <a:r>
              <a:rPr lang="en-IE" sz="2400" b="1" i="1" dirty="0"/>
              <a:t>online</a:t>
            </a:r>
            <a:r>
              <a:rPr lang="en-IE" sz="2400" dirty="0"/>
              <a:t> political advertising within the meaning of the TTPA</a:t>
            </a:r>
          </a:p>
          <a:p>
            <a:pPr marL="457200" indent="-457200">
              <a:buClr>
                <a:srgbClr val="005A4D"/>
              </a:buClr>
              <a:buFont typeface="+mj-lt"/>
              <a:buAutoNum type="arabicPeriod"/>
            </a:pPr>
            <a:r>
              <a:rPr lang="en-IE" sz="2400" dirty="0"/>
              <a:t>Targeting or ad-delivery techniques are used to distribute the advertisement</a:t>
            </a:r>
          </a:p>
          <a:p>
            <a:pPr marL="457200" indent="-457200">
              <a:buClr>
                <a:srgbClr val="005A4D"/>
              </a:buClr>
              <a:buFont typeface="+mj-lt"/>
              <a:buAutoNum type="arabicPeriod"/>
            </a:pPr>
            <a:r>
              <a:rPr lang="en-IE" sz="2400" dirty="0"/>
              <a:t>It involves the processing of personal data when using those techniques</a:t>
            </a:r>
          </a:p>
          <a:p>
            <a:pPr>
              <a:buClr>
                <a:srgbClr val="005A4D"/>
              </a:buClr>
              <a:buFont typeface="Wingdings" panose="05000000000000000000" pitchFamily="2" charset="2"/>
              <a:buChar char="Ø"/>
            </a:pPr>
            <a:r>
              <a:rPr lang="en-IE" sz="2400" dirty="0"/>
              <a:t>It does not matter whether organisations develop the advert themselves or if they outsource the development</a:t>
            </a:r>
          </a:p>
        </p:txBody>
      </p:sp>
    </p:spTree>
    <p:extLst>
      <p:ext uri="{BB962C8B-B14F-4D97-AF65-F5344CB8AC3E}">
        <p14:creationId xmlns:p14="http://schemas.microsoft.com/office/powerpoint/2010/main" val="1153547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Text A 1</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21799" y="6266202"/>
            <a:ext cx="1440000" cy="453679"/>
          </a:xfrm>
          <a:prstGeom prst="rect">
            <a:avLst/>
          </a:prstGeom>
        </p:spPr>
      </p:pic>
      <p:sp>
        <p:nvSpPr>
          <p:cNvPr id="5" name="Title 1"/>
          <p:cNvSpPr txBox="1">
            <a:spLocks/>
          </p:cNvSpPr>
          <p:nvPr/>
        </p:nvSpPr>
        <p:spPr>
          <a:xfrm>
            <a:off x="677334" y="975358"/>
            <a:ext cx="8596668" cy="807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IE" sz="2800" b="1" u="sng" dirty="0">
                <a:solidFill>
                  <a:srgbClr val="005A4D"/>
                </a:solidFill>
                <a:latin typeface="Calibri Light" panose="020F0302020204030204"/>
              </a:rPr>
              <a:t>What are targeting techniques under the TTPA?</a:t>
            </a:r>
            <a:endParaRPr kumimoji="0" lang="en-IE" sz="2800" b="1" i="0" u="sng" strike="noStrike" kern="1200" cap="none" spc="0" normalizeH="0" baseline="0" noProof="0" dirty="0">
              <a:ln>
                <a:noFill/>
              </a:ln>
              <a:solidFill>
                <a:srgbClr val="005A4D"/>
              </a:solidFill>
              <a:effectLst/>
              <a:uLnTx/>
              <a:uFillTx/>
              <a:latin typeface="Calibri Light" panose="020F0302020204030204"/>
              <a:ea typeface="+mj-ea"/>
              <a:cs typeface="+mj-cs"/>
            </a:endParaRPr>
          </a:p>
        </p:txBody>
      </p:sp>
      <p:sp>
        <p:nvSpPr>
          <p:cNvPr id="6" name="Content Placeholder 2"/>
          <p:cNvSpPr txBox="1">
            <a:spLocks/>
          </p:cNvSpPr>
          <p:nvPr/>
        </p:nvSpPr>
        <p:spPr>
          <a:xfrm>
            <a:off x="677334" y="1755367"/>
            <a:ext cx="8596668" cy="450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5A4D"/>
              </a:buClr>
              <a:buFont typeface="Wingdings" panose="05000000000000000000" pitchFamily="2" charset="2"/>
              <a:buChar char="Ø"/>
            </a:pPr>
            <a:r>
              <a:rPr lang="en-IE" sz="2400" dirty="0"/>
              <a:t>Targeting techniques are those ‘</a:t>
            </a:r>
            <a:r>
              <a:rPr lang="en-IE" sz="2400" dirty="0">
                <a:effectLst/>
                <a:ea typeface="Calibri" panose="020F0502020204030204" pitchFamily="34" charset="0"/>
              </a:rPr>
              <a:t>used to address a political advertisement only to a specific person or group of persons, or to exclude them, on the basis of the processing of personal data’</a:t>
            </a:r>
          </a:p>
          <a:p>
            <a:pPr>
              <a:buClr>
                <a:srgbClr val="005A4D"/>
              </a:buClr>
              <a:buFont typeface="Wingdings" panose="05000000000000000000" pitchFamily="2" charset="2"/>
              <a:buChar char="Ø"/>
            </a:pPr>
            <a:r>
              <a:rPr lang="en-IE" sz="2400" dirty="0">
                <a:ea typeface="Calibri" panose="020F0502020204030204" pitchFamily="34" charset="0"/>
              </a:rPr>
              <a:t>Targeting focuses on audience selection</a:t>
            </a:r>
          </a:p>
          <a:p>
            <a:pPr>
              <a:buClr>
                <a:srgbClr val="005A4D"/>
              </a:buClr>
              <a:buFont typeface="Wingdings" panose="05000000000000000000" pitchFamily="2" charset="2"/>
              <a:buChar char="Ø"/>
            </a:pPr>
            <a:r>
              <a:rPr lang="en-IE" sz="2400" dirty="0">
                <a:ea typeface="Calibri" panose="020F0502020204030204" pitchFamily="34" charset="0"/>
              </a:rPr>
              <a:t>It can involve displaying the advert to a target group or excluding a specific audience</a:t>
            </a:r>
          </a:p>
          <a:p>
            <a:pPr>
              <a:buClr>
                <a:srgbClr val="005A4D"/>
              </a:buClr>
              <a:buFont typeface="Wingdings" panose="05000000000000000000" pitchFamily="2" charset="2"/>
              <a:buChar char="Ø"/>
            </a:pPr>
            <a:r>
              <a:rPr lang="en-IE" sz="2400" dirty="0">
                <a:ea typeface="Calibri" panose="020F0502020204030204" pitchFamily="34" charset="0"/>
              </a:rPr>
              <a:t>Targeting is not always fully automated or aimed at predicting behaviour/choices</a:t>
            </a:r>
          </a:p>
          <a:p>
            <a:pPr>
              <a:buClr>
                <a:srgbClr val="005A4D"/>
              </a:buClr>
              <a:buFont typeface="Wingdings" panose="05000000000000000000" pitchFamily="2" charset="2"/>
              <a:buChar char="Ø"/>
            </a:pPr>
            <a:r>
              <a:rPr lang="en-IE" sz="2400" dirty="0">
                <a:ea typeface="Calibri" panose="020F0502020204030204" pitchFamily="34" charset="0"/>
              </a:rPr>
              <a:t>Even when an advert isn’t shown to a certain group, it can still involve processing of personal data (exclusion)</a:t>
            </a:r>
          </a:p>
          <a:p>
            <a:pPr>
              <a:buClr>
                <a:srgbClr val="005A4D"/>
              </a:buClr>
              <a:buFont typeface="Wingdings" panose="05000000000000000000" pitchFamily="2" charset="2"/>
              <a:buChar char="Ø"/>
            </a:pPr>
            <a:endParaRPr lang="en-IE" sz="2400" dirty="0">
              <a:ea typeface="Calibri" panose="020F0502020204030204" pitchFamily="34" charset="0"/>
            </a:endParaRPr>
          </a:p>
          <a:p>
            <a:pPr>
              <a:buClr>
                <a:srgbClr val="005A4D"/>
              </a:buClr>
              <a:buFont typeface="Wingdings" panose="05000000000000000000" pitchFamily="2" charset="2"/>
              <a:buChar char="Ø"/>
            </a:pPr>
            <a:endParaRPr lang="en-IE" sz="2400" dirty="0"/>
          </a:p>
        </p:txBody>
      </p:sp>
    </p:spTree>
    <p:extLst>
      <p:ext uri="{BB962C8B-B14F-4D97-AF65-F5344CB8AC3E}">
        <p14:creationId xmlns:p14="http://schemas.microsoft.com/office/powerpoint/2010/main" val="1748783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Text A 1</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21799" y="6266202"/>
            <a:ext cx="1440000" cy="453679"/>
          </a:xfrm>
          <a:prstGeom prst="rect">
            <a:avLst/>
          </a:prstGeom>
        </p:spPr>
      </p:pic>
      <p:sp>
        <p:nvSpPr>
          <p:cNvPr id="5" name="Title 1"/>
          <p:cNvSpPr txBox="1">
            <a:spLocks/>
          </p:cNvSpPr>
          <p:nvPr/>
        </p:nvSpPr>
        <p:spPr>
          <a:xfrm>
            <a:off x="677334" y="975358"/>
            <a:ext cx="8596668" cy="807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IE" sz="2800" b="1" u="sng" dirty="0">
                <a:solidFill>
                  <a:srgbClr val="005A4D"/>
                </a:solidFill>
                <a:latin typeface="Calibri Light" panose="020F0302020204030204"/>
              </a:rPr>
              <a:t>What are ad-delivery techniques under the TTPA?</a:t>
            </a:r>
            <a:endParaRPr kumimoji="0" lang="en-IE" sz="2800" b="1" i="0" u="sng" strike="noStrike" kern="1200" cap="none" spc="0" normalizeH="0" baseline="0" noProof="0" dirty="0">
              <a:ln>
                <a:noFill/>
              </a:ln>
              <a:solidFill>
                <a:srgbClr val="005A4D"/>
              </a:solidFill>
              <a:effectLst/>
              <a:uLnTx/>
              <a:uFillTx/>
              <a:latin typeface="Calibri Light" panose="020F0302020204030204"/>
              <a:ea typeface="+mj-ea"/>
              <a:cs typeface="+mj-cs"/>
            </a:endParaRPr>
          </a:p>
        </p:txBody>
      </p:sp>
      <p:sp>
        <p:nvSpPr>
          <p:cNvPr id="6" name="Content Placeholder 2"/>
          <p:cNvSpPr txBox="1">
            <a:spLocks/>
          </p:cNvSpPr>
          <p:nvPr/>
        </p:nvSpPr>
        <p:spPr>
          <a:xfrm>
            <a:off x="677334" y="1755367"/>
            <a:ext cx="8596668" cy="450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5A4D"/>
              </a:buClr>
              <a:buFont typeface="Wingdings" panose="05000000000000000000" pitchFamily="2" charset="2"/>
              <a:buChar char="Ø"/>
            </a:pPr>
            <a:r>
              <a:rPr lang="en-IE" sz="2400" dirty="0"/>
              <a:t>Ad-delivery techniques are ‘optimisation techniques that are used to increase the circulation, reach of visibility of a political advertisement on the basis of the automated processing of personal data’ </a:t>
            </a:r>
          </a:p>
          <a:p>
            <a:pPr>
              <a:buClr>
                <a:srgbClr val="005A4D"/>
              </a:buClr>
              <a:buFont typeface="Wingdings" panose="05000000000000000000" pitchFamily="2" charset="2"/>
              <a:buChar char="Ø"/>
            </a:pPr>
            <a:r>
              <a:rPr lang="en-IE" sz="2400" dirty="0"/>
              <a:t>Ad-delivery is about using techniques to determine how (and how often) an advert is displayed to an individual or group of people</a:t>
            </a:r>
          </a:p>
          <a:p>
            <a:pPr>
              <a:buClr>
                <a:srgbClr val="005A4D"/>
              </a:buClr>
              <a:buFont typeface="Wingdings" panose="05000000000000000000" pitchFamily="2" charset="2"/>
              <a:buChar char="Ø"/>
            </a:pPr>
            <a:r>
              <a:rPr lang="en-IE" sz="2400" dirty="0"/>
              <a:t>Practically, this can include split testing or real-time bidding methods</a:t>
            </a:r>
          </a:p>
          <a:p>
            <a:pPr marL="0" indent="0">
              <a:buClr>
                <a:srgbClr val="005A4D"/>
              </a:buClr>
              <a:buNone/>
            </a:pPr>
            <a:endParaRPr lang="en-IE" sz="2400" dirty="0"/>
          </a:p>
        </p:txBody>
      </p:sp>
    </p:spTree>
    <p:extLst>
      <p:ext uri="{BB962C8B-B14F-4D97-AF65-F5344CB8AC3E}">
        <p14:creationId xmlns:p14="http://schemas.microsoft.com/office/powerpoint/2010/main" val="1477636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Text A 1</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21799" y="6266202"/>
            <a:ext cx="1440000" cy="453679"/>
          </a:xfrm>
          <a:prstGeom prst="rect">
            <a:avLst/>
          </a:prstGeom>
        </p:spPr>
      </p:pic>
      <p:sp>
        <p:nvSpPr>
          <p:cNvPr id="5" name="Title 1"/>
          <p:cNvSpPr txBox="1">
            <a:spLocks/>
          </p:cNvSpPr>
          <p:nvPr/>
        </p:nvSpPr>
        <p:spPr>
          <a:xfrm>
            <a:off x="677334" y="975358"/>
            <a:ext cx="8596668" cy="807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IE" sz="2800" b="1" u="sng" dirty="0">
                <a:solidFill>
                  <a:srgbClr val="005A4D"/>
                </a:solidFill>
                <a:latin typeface="Calibri Light" panose="020F0302020204030204"/>
              </a:rPr>
              <a:t>Spotting the difference</a:t>
            </a:r>
            <a:endParaRPr kumimoji="0" lang="en-IE" sz="2800" b="1" i="0" u="sng" strike="noStrike" kern="1200" cap="none" spc="0" normalizeH="0" baseline="0" noProof="0" dirty="0">
              <a:ln>
                <a:noFill/>
              </a:ln>
              <a:solidFill>
                <a:srgbClr val="005A4D"/>
              </a:solidFill>
              <a:effectLst/>
              <a:uLnTx/>
              <a:uFillTx/>
              <a:latin typeface="Calibri Light" panose="020F0302020204030204"/>
              <a:ea typeface="+mj-ea"/>
              <a:cs typeface="+mj-cs"/>
            </a:endParaRPr>
          </a:p>
        </p:txBody>
      </p:sp>
      <p:sp>
        <p:nvSpPr>
          <p:cNvPr id="6" name="Content Placeholder 2"/>
          <p:cNvSpPr txBox="1">
            <a:spLocks/>
          </p:cNvSpPr>
          <p:nvPr/>
        </p:nvSpPr>
        <p:spPr>
          <a:xfrm>
            <a:off x="677334" y="1755367"/>
            <a:ext cx="8596668" cy="450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5A4D"/>
              </a:buClr>
              <a:buFont typeface="Wingdings" panose="05000000000000000000" pitchFamily="2" charset="2"/>
              <a:buChar char="Ø"/>
            </a:pPr>
            <a:r>
              <a:rPr lang="en-IE" sz="2400" dirty="0"/>
              <a:t>Targeting techniques are the </a:t>
            </a:r>
            <a:r>
              <a:rPr lang="en-IE" sz="2400" i="1" dirty="0"/>
              <a:t>who</a:t>
            </a:r>
            <a:r>
              <a:rPr lang="en-IE" sz="2400" dirty="0"/>
              <a:t>, whereas ad-delivery techniques are about the </a:t>
            </a:r>
            <a:r>
              <a:rPr lang="en-IE" sz="2400" i="1" dirty="0"/>
              <a:t>how</a:t>
            </a:r>
          </a:p>
          <a:p>
            <a:pPr>
              <a:buClr>
                <a:srgbClr val="005A4D"/>
              </a:buClr>
              <a:buFont typeface="Wingdings" panose="05000000000000000000" pitchFamily="2" charset="2"/>
              <a:buChar char="Ø"/>
            </a:pPr>
            <a:r>
              <a:rPr lang="en-IE" sz="2400" dirty="0"/>
              <a:t>They will overlap in practice as they largely work in combination to display an advert</a:t>
            </a:r>
          </a:p>
          <a:p>
            <a:pPr marL="0" indent="0">
              <a:buClr>
                <a:srgbClr val="005A4D"/>
              </a:buClr>
              <a:buNone/>
            </a:pPr>
            <a:endParaRPr lang="en-IE" sz="2400" dirty="0"/>
          </a:p>
          <a:p>
            <a:pPr>
              <a:buClr>
                <a:srgbClr val="005A4D"/>
              </a:buClr>
              <a:buFont typeface="Wingdings" panose="05000000000000000000" pitchFamily="2" charset="2"/>
              <a:buChar char="Ø"/>
            </a:pPr>
            <a:r>
              <a:rPr lang="en-IE" sz="2400" dirty="0"/>
              <a:t>Practical examples can include:</a:t>
            </a:r>
          </a:p>
          <a:p>
            <a:pPr marL="457200" indent="-457200">
              <a:buClr>
                <a:srgbClr val="005A4D"/>
              </a:buClr>
              <a:buFont typeface="+mj-lt"/>
              <a:buAutoNum type="arabicPeriod"/>
            </a:pPr>
            <a:r>
              <a:rPr lang="en-IE" sz="2400" dirty="0"/>
              <a:t>Sponsored messages appearing on social media</a:t>
            </a:r>
          </a:p>
          <a:p>
            <a:pPr marL="457200" indent="-457200">
              <a:buClr>
                <a:srgbClr val="005A4D"/>
              </a:buClr>
              <a:buFont typeface="+mj-lt"/>
              <a:buAutoNum type="arabicPeriod"/>
            </a:pPr>
            <a:r>
              <a:rPr lang="en-IE" sz="2400" dirty="0"/>
              <a:t>Banners or pop-ups </a:t>
            </a:r>
          </a:p>
          <a:p>
            <a:pPr marL="457200" indent="-457200">
              <a:buClr>
                <a:srgbClr val="005A4D"/>
              </a:buClr>
              <a:buFont typeface="+mj-lt"/>
              <a:buAutoNum type="arabicPeriod"/>
            </a:pPr>
            <a:r>
              <a:rPr lang="en-IE" sz="2400" dirty="0"/>
              <a:t>Adverts pushed to the top of a search </a:t>
            </a:r>
          </a:p>
          <a:p>
            <a:pPr marL="457200" indent="-457200">
              <a:buClr>
                <a:srgbClr val="005A4D"/>
              </a:buClr>
              <a:buFont typeface="+mj-lt"/>
              <a:buAutoNum type="arabicPeriod"/>
            </a:pPr>
            <a:r>
              <a:rPr lang="en-IE" sz="2400" dirty="0"/>
              <a:t>Adverts played before a video (such as on YouTube)</a:t>
            </a:r>
          </a:p>
          <a:p>
            <a:pPr marL="0" indent="0">
              <a:buClr>
                <a:srgbClr val="005A4D"/>
              </a:buClr>
              <a:buNone/>
            </a:pPr>
            <a:endParaRPr lang="en-IE" sz="2400" dirty="0"/>
          </a:p>
        </p:txBody>
      </p:sp>
    </p:spTree>
    <p:extLst>
      <p:ext uri="{BB962C8B-B14F-4D97-AF65-F5344CB8AC3E}">
        <p14:creationId xmlns:p14="http://schemas.microsoft.com/office/powerpoint/2010/main" val="563700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Text A 1</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21799" y="6266202"/>
            <a:ext cx="1440000" cy="453679"/>
          </a:xfrm>
          <a:prstGeom prst="rect">
            <a:avLst/>
          </a:prstGeom>
        </p:spPr>
      </p:pic>
      <p:sp>
        <p:nvSpPr>
          <p:cNvPr id="5" name="Title 1"/>
          <p:cNvSpPr txBox="1">
            <a:spLocks/>
          </p:cNvSpPr>
          <p:nvPr/>
        </p:nvSpPr>
        <p:spPr>
          <a:xfrm>
            <a:off x="677334" y="975358"/>
            <a:ext cx="8596668" cy="807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800" b="1" i="0" u="sng" strike="noStrike" kern="1200" cap="none" spc="0" normalizeH="0" baseline="0" noProof="0" dirty="0">
                <a:ln>
                  <a:noFill/>
                </a:ln>
                <a:solidFill>
                  <a:srgbClr val="005A4D"/>
                </a:solidFill>
                <a:effectLst/>
                <a:uLnTx/>
                <a:uFillTx/>
                <a:latin typeface="Calibri Light" panose="020F0302020204030204"/>
                <a:ea typeface="+mj-ea"/>
                <a:cs typeface="+mj-cs"/>
              </a:rPr>
              <a:t>Article 18 TTPA</a:t>
            </a:r>
          </a:p>
        </p:txBody>
      </p:sp>
      <p:sp>
        <p:nvSpPr>
          <p:cNvPr id="6" name="Content Placeholder 2"/>
          <p:cNvSpPr txBox="1">
            <a:spLocks/>
          </p:cNvSpPr>
          <p:nvPr/>
        </p:nvSpPr>
        <p:spPr>
          <a:xfrm>
            <a:off x="677334" y="1755367"/>
            <a:ext cx="9403368" cy="450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5A4D"/>
              </a:buClr>
              <a:buFont typeface="Wingdings" panose="05000000000000000000" pitchFamily="2" charset="2"/>
              <a:buChar char="Ø"/>
            </a:pPr>
            <a:r>
              <a:rPr lang="en-IE" sz="2400" dirty="0"/>
              <a:t>Article 18 provides that personal data for political advertising purposes can only be used in certain circumstances:</a:t>
            </a:r>
          </a:p>
          <a:p>
            <a:pPr marL="457200" indent="-457200">
              <a:buClr>
                <a:srgbClr val="005A4D"/>
              </a:buClr>
              <a:buFont typeface="+mj-lt"/>
              <a:buAutoNum type="arabicPeriod"/>
            </a:pPr>
            <a:r>
              <a:rPr lang="en-IE" sz="2400" dirty="0"/>
              <a:t>The data must be collected from the data subject</a:t>
            </a:r>
          </a:p>
          <a:p>
            <a:pPr marL="457200" indent="-457200">
              <a:buClr>
                <a:srgbClr val="005A4D"/>
              </a:buClr>
              <a:buFont typeface="+mj-lt"/>
              <a:buAutoNum type="arabicPeriod"/>
            </a:pPr>
            <a:r>
              <a:rPr lang="en-IE" sz="2400" dirty="0"/>
              <a:t>Explicit consent has been provided by the data subject for the purposes of political advertising</a:t>
            </a:r>
          </a:p>
          <a:p>
            <a:pPr marL="457200" indent="-457200">
              <a:buClr>
                <a:srgbClr val="005A4D"/>
              </a:buClr>
              <a:buFont typeface="+mj-lt"/>
              <a:buAutoNum type="arabicPeriod"/>
            </a:pPr>
            <a:r>
              <a:rPr lang="en-IE" sz="2400" dirty="0"/>
              <a:t>Targeting and ad-delivery techniques do not involve profiling using special category data </a:t>
            </a:r>
          </a:p>
          <a:p>
            <a:pPr>
              <a:buClr>
                <a:srgbClr val="005A4D"/>
              </a:buClr>
              <a:buFont typeface="Wingdings" panose="05000000000000000000" pitchFamily="2" charset="2"/>
              <a:buChar char="Ø"/>
            </a:pPr>
            <a:r>
              <a:rPr lang="en-IE" sz="2400" dirty="0"/>
              <a:t>There must be ‘reasonable certainty’ that the individual is at least 17</a:t>
            </a:r>
          </a:p>
          <a:p>
            <a:pPr>
              <a:buClr>
                <a:srgbClr val="005A4D"/>
              </a:buClr>
              <a:buFont typeface="Wingdings" panose="05000000000000000000" pitchFamily="2" charset="2"/>
              <a:buChar char="Ø"/>
            </a:pPr>
            <a:r>
              <a:rPr lang="en-IE" sz="2400" dirty="0"/>
              <a:t>Must make sure individuals are not requested to consent if they have already indicated by automated means they do not consent to the processing, unless justified by SUBSTANTIAL CHANGE in circumstances</a:t>
            </a:r>
          </a:p>
          <a:p>
            <a:pPr>
              <a:buClr>
                <a:srgbClr val="005A4D"/>
              </a:buClr>
            </a:pPr>
            <a:endParaRPr lang="en-IE" sz="2400" dirty="0"/>
          </a:p>
          <a:p>
            <a:pPr marL="0" indent="0">
              <a:buClr>
                <a:srgbClr val="005A4D"/>
              </a:buClr>
              <a:buNone/>
            </a:pPr>
            <a:endParaRPr lang="en-IE" sz="2400" dirty="0"/>
          </a:p>
        </p:txBody>
      </p:sp>
    </p:spTree>
    <p:extLst>
      <p:ext uri="{BB962C8B-B14F-4D97-AF65-F5344CB8AC3E}">
        <p14:creationId xmlns:p14="http://schemas.microsoft.com/office/powerpoint/2010/main" val="792453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Text A 1</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21799" y="6266202"/>
            <a:ext cx="1440000" cy="453679"/>
          </a:xfrm>
          <a:prstGeom prst="rect">
            <a:avLst/>
          </a:prstGeom>
        </p:spPr>
      </p:pic>
      <p:sp>
        <p:nvSpPr>
          <p:cNvPr id="5" name="Title 1"/>
          <p:cNvSpPr txBox="1">
            <a:spLocks/>
          </p:cNvSpPr>
          <p:nvPr/>
        </p:nvSpPr>
        <p:spPr>
          <a:xfrm>
            <a:off x="677334" y="975358"/>
            <a:ext cx="8596668" cy="807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800" b="1" i="0" u="sng" strike="noStrike" kern="1200" cap="none" spc="0" normalizeH="0" baseline="0" noProof="0" dirty="0">
                <a:ln>
                  <a:noFill/>
                </a:ln>
                <a:solidFill>
                  <a:srgbClr val="005A4D"/>
                </a:solidFill>
                <a:effectLst/>
                <a:uLnTx/>
                <a:uFillTx/>
                <a:latin typeface="Calibri Light" panose="020F0302020204030204"/>
                <a:ea typeface="+mj-ea"/>
                <a:cs typeface="+mj-cs"/>
              </a:rPr>
              <a:t>Article 18 TTPA – explicit consent </a:t>
            </a:r>
          </a:p>
        </p:txBody>
      </p:sp>
      <p:sp>
        <p:nvSpPr>
          <p:cNvPr id="6" name="Content Placeholder 2"/>
          <p:cNvSpPr txBox="1">
            <a:spLocks/>
          </p:cNvSpPr>
          <p:nvPr/>
        </p:nvSpPr>
        <p:spPr>
          <a:xfrm>
            <a:off x="677334" y="1755367"/>
            <a:ext cx="9403368" cy="450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5A4D"/>
              </a:buClr>
              <a:buFont typeface="Wingdings" panose="05000000000000000000" pitchFamily="2" charset="2"/>
              <a:buChar char="Ø"/>
            </a:pPr>
            <a:r>
              <a:rPr lang="en-IE" sz="2400" dirty="0"/>
              <a:t>The individual must have given explicit consent and be able to withdraw it at any moment</a:t>
            </a:r>
          </a:p>
          <a:p>
            <a:pPr>
              <a:buClr>
                <a:srgbClr val="005A4D"/>
              </a:buClr>
              <a:buFont typeface="Wingdings" panose="05000000000000000000" pitchFamily="2" charset="2"/>
              <a:buChar char="Ø"/>
            </a:pPr>
            <a:r>
              <a:rPr lang="en-IE" sz="2400" dirty="0"/>
              <a:t>Consent must be freely given, specific, informed, and unambiguous through a clear affirmative statement or action (e.g., a tick-box)</a:t>
            </a:r>
          </a:p>
          <a:p>
            <a:pPr>
              <a:buClr>
                <a:srgbClr val="005A4D"/>
              </a:buClr>
              <a:buFont typeface="Wingdings" panose="05000000000000000000" pitchFamily="2" charset="2"/>
              <a:buChar char="Ø"/>
            </a:pPr>
            <a:r>
              <a:rPr lang="en-IE" sz="2400" dirty="0"/>
              <a:t>Consent must be given for the purposes of political advertising; if consent is obtained for general marketing purposes, this cannot be relied on to distribute political adverts</a:t>
            </a:r>
          </a:p>
          <a:p>
            <a:pPr>
              <a:buClr>
                <a:srgbClr val="005A4D"/>
              </a:buClr>
              <a:buFont typeface="Wingdings" panose="05000000000000000000" pitchFamily="2" charset="2"/>
              <a:buChar char="Ø"/>
            </a:pPr>
            <a:r>
              <a:rPr lang="en-IE" sz="2400" dirty="0"/>
              <a:t>Consent should be able to be withdrawn at any time </a:t>
            </a:r>
          </a:p>
          <a:p>
            <a:pPr marL="0" indent="0">
              <a:buClr>
                <a:srgbClr val="005A4D"/>
              </a:buClr>
              <a:buNone/>
            </a:pPr>
            <a:endParaRPr lang="en-IE" sz="2400" dirty="0"/>
          </a:p>
          <a:p>
            <a:pPr marL="0" indent="0">
              <a:buClr>
                <a:srgbClr val="005A4D"/>
              </a:buClr>
              <a:buNone/>
            </a:pPr>
            <a:endParaRPr lang="en-IE" sz="2400" dirty="0"/>
          </a:p>
        </p:txBody>
      </p:sp>
    </p:spTree>
    <p:extLst>
      <p:ext uri="{BB962C8B-B14F-4D97-AF65-F5344CB8AC3E}">
        <p14:creationId xmlns:p14="http://schemas.microsoft.com/office/powerpoint/2010/main" val="2194293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Text A 1</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21799" y="6266202"/>
            <a:ext cx="1440000" cy="453679"/>
          </a:xfrm>
          <a:prstGeom prst="rect">
            <a:avLst/>
          </a:prstGeom>
        </p:spPr>
      </p:pic>
      <p:sp>
        <p:nvSpPr>
          <p:cNvPr id="5" name="Title 1"/>
          <p:cNvSpPr txBox="1">
            <a:spLocks/>
          </p:cNvSpPr>
          <p:nvPr/>
        </p:nvSpPr>
        <p:spPr>
          <a:xfrm>
            <a:off x="677334" y="975358"/>
            <a:ext cx="8596668" cy="807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800" b="1" i="0" u="sng" strike="noStrike" kern="1200" cap="none" spc="0" normalizeH="0" baseline="0" noProof="0" dirty="0">
                <a:ln>
                  <a:noFill/>
                </a:ln>
                <a:solidFill>
                  <a:srgbClr val="005A4D"/>
                </a:solidFill>
                <a:effectLst/>
                <a:uLnTx/>
                <a:uFillTx/>
                <a:latin typeface="Calibri Light" panose="020F0302020204030204"/>
                <a:ea typeface="+mj-ea"/>
                <a:cs typeface="+mj-cs"/>
              </a:rPr>
              <a:t>Article 18 TTPA – </a:t>
            </a:r>
            <a:r>
              <a:rPr lang="en-IE" sz="2800" b="1" u="sng" dirty="0">
                <a:solidFill>
                  <a:srgbClr val="005A4D"/>
                </a:solidFill>
                <a:latin typeface="Calibri Light" panose="020F0302020204030204"/>
              </a:rPr>
              <a:t>profiling using special category data</a:t>
            </a:r>
            <a:endParaRPr kumimoji="0" lang="en-IE" sz="2800" b="1" i="0" u="sng" strike="noStrike" kern="1200" cap="none" spc="0" normalizeH="0" baseline="0" noProof="0" dirty="0">
              <a:ln>
                <a:noFill/>
              </a:ln>
              <a:solidFill>
                <a:srgbClr val="005A4D"/>
              </a:solidFill>
              <a:effectLst/>
              <a:uLnTx/>
              <a:uFillTx/>
              <a:latin typeface="Calibri Light" panose="020F0302020204030204"/>
              <a:ea typeface="+mj-ea"/>
              <a:cs typeface="+mj-cs"/>
            </a:endParaRPr>
          </a:p>
        </p:txBody>
      </p:sp>
      <p:sp>
        <p:nvSpPr>
          <p:cNvPr id="6" name="Content Placeholder 2"/>
          <p:cNvSpPr txBox="1">
            <a:spLocks/>
          </p:cNvSpPr>
          <p:nvPr/>
        </p:nvSpPr>
        <p:spPr>
          <a:xfrm>
            <a:off x="677334" y="1755367"/>
            <a:ext cx="9345897" cy="450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5A4D"/>
              </a:buClr>
              <a:buFont typeface="Wingdings" panose="05000000000000000000" pitchFamily="2" charset="2"/>
              <a:buChar char="Ø"/>
            </a:pPr>
            <a:r>
              <a:rPr lang="en-IE" sz="2400" dirty="0"/>
              <a:t>Special category data relevant to TTPA can include: religion, sexual orientation, health status, race/ethnicity, trade union membership</a:t>
            </a:r>
          </a:p>
          <a:p>
            <a:pPr>
              <a:buClr>
                <a:srgbClr val="005A4D"/>
              </a:buClr>
              <a:buFont typeface="Wingdings" panose="05000000000000000000" pitchFamily="2" charset="2"/>
              <a:buChar char="Ø"/>
            </a:pPr>
            <a:r>
              <a:rPr lang="en-IE" sz="2400" dirty="0"/>
              <a:t>Where such characteristics can be indirectly deduced, they will be considered special category data</a:t>
            </a:r>
          </a:p>
          <a:p>
            <a:pPr>
              <a:buClr>
                <a:srgbClr val="005A4D"/>
              </a:buClr>
              <a:buFont typeface="Wingdings" panose="05000000000000000000" pitchFamily="2" charset="2"/>
              <a:buChar char="Ø"/>
            </a:pPr>
            <a:r>
              <a:rPr lang="en-IE" sz="2400" dirty="0"/>
              <a:t>Profiling is the collection of information about an individual and subsequently analysing their interests/behaviour to place that individual in a specific grouping, which will be used to evaluate or predict their responses, etc.</a:t>
            </a:r>
          </a:p>
          <a:p>
            <a:pPr marL="0" indent="0">
              <a:buClr>
                <a:srgbClr val="005A4D"/>
              </a:buClr>
              <a:buNone/>
            </a:pPr>
            <a:endParaRPr lang="en-IE" sz="2400" dirty="0"/>
          </a:p>
          <a:p>
            <a:pPr marL="0" indent="0">
              <a:buClr>
                <a:srgbClr val="005A4D"/>
              </a:buClr>
              <a:buNone/>
            </a:pPr>
            <a:endParaRPr lang="en-IE" sz="2400" dirty="0"/>
          </a:p>
          <a:p>
            <a:pPr marL="0" indent="0">
              <a:buClr>
                <a:srgbClr val="005A4D"/>
              </a:buClr>
              <a:buNone/>
            </a:pPr>
            <a:endParaRPr lang="en-IE" sz="2400" dirty="0"/>
          </a:p>
        </p:txBody>
      </p:sp>
    </p:spTree>
    <p:extLst>
      <p:ext uri="{BB962C8B-B14F-4D97-AF65-F5344CB8AC3E}">
        <p14:creationId xmlns:p14="http://schemas.microsoft.com/office/powerpoint/2010/main" val="217671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2802-9B1D-FB2E-CB53-E21077BA4654}"/>
              </a:ext>
            </a:extLst>
          </p:cNvPr>
          <p:cNvSpPr>
            <a:spLocks noGrp="1"/>
          </p:cNvSpPr>
          <p:nvPr>
            <p:ph type="title"/>
          </p:nvPr>
        </p:nvSpPr>
        <p:spPr>
          <a:xfrm>
            <a:off x="386926" y="2773161"/>
            <a:ext cx="2648106" cy="655839"/>
          </a:xfrm>
        </p:spPr>
        <p:txBody>
          <a:bodyPr>
            <a:normAutofit fontScale="90000"/>
          </a:bodyPr>
          <a:lstStyle/>
          <a:p>
            <a:r>
              <a:rPr lang="en-IE" dirty="0"/>
              <a:t>Introduction</a:t>
            </a:r>
          </a:p>
        </p:txBody>
      </p:sp>
      <p:graphicFrame>
        <p:nvGraphicFramePr>
          <p:cNvPr id="5" name="TextBox 2">
            <a:extLst>
              <a:ext uri="{FF2B5EF4-FFF2-40B4-BE49-F238E27FC236}">
                <a16:creationId xmlns:a16="http://schemas.microsoft.com/office/drawing/2014/main" id="{898D9D6E-010E-CDDA-B56E-FAA535878529}"/>
              </a:ext>
            </a:extLst>
          </p:cNvPr>
          <p:cNvGraphicFramePr/>
          <p:nvPr>
            <p:extLst>
              <p:ext uri="{D42A27DB-BD31-4B8C-83A1-F6EECF244321}">
                <p14:modId xmlns:p14="http://schemas.microsoft.com/office/powerpoint/2010/main" val="1426651143"/>
              </p:ext>
            </p:extLst>
          </p:nvPr>
        </p:nvGraphicFramePr>
        <p:xfrm>
          <a:off x="3516452" y="1036430"/>
          <a:ext cx="6099048" cy="452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6538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Text A 1</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21799" y="6266202"/>
            <a:ext cx="1440000" cy="453679"/>
          </a:xfrm>
          <a:prstGeom prst="rect">
            <a:avLst/>
          </a:prstGeom>
        </p:spPr>
      </p:pic>
      <p:sp>
        <p:nvSpPr>
          <p:cNvPr id="5" name="Title 1"/>
          <p:cNvSpPr txBox="1">
            <a:spLocks/>
          </p:cNvSpPr>
          <p:nvPr/>
        </p:nvSpPr>
        <p:spPr>
          <a:xfrm>
            <a:off x="677334" y="975358"/>
            <a:ext cx="8596668" cy="807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800" b="1" i="0" u="sng" strike="noStrike" kern="1200" cap="none" spc="0" normalizeH="0" baseline="0" noProof="0" dirty="0">
                <a:ln>
                  <a:noFill/>
                </a:ln>
                <a:solidFill>
                  <a:srgbClr val="005A4D"/>
                </a:solidFill>
                <a:effectLst/>
                <a:uLnTx/>
                <a:uFillTx/>
                <a:latin typeface="Calibri Light" panose="020F0302020204030204"/>
                <a:ea typeface="+mj-ea"/>
                <a:cs typeface="+mj-cs"/>
              </a:rPr>
              <a:t>Article 18 TTPA – one exception</a:t>
            </a:r>
          </a:p>
        </p:txBody>
      </p:sp>
      <p:sp>
        <p:nvSpPr>
          <p:cNvPr id="6" name="Content Placeholder 2"/>
          <p:cNvSpPr txBox="1">
            <a:spLocks/>
          </p:cNvSpPr>
          <p:nvPr/>
        </p:nvSpPr>
        <p:spPr>
          <a:xfrm>
            <a:off x="677334" y="1755367"/>
            <a:ext cx="9403368" cy="450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5A4D"/>
              </a:buClr>
              <a:buFont typeface="Wingdings" panose="05000000000000000000" pitchFamily="2" charset="2"/>
              <a:buChar char="Ø"/>
            </a:pPr>
            <a:r>
              <a:rPr lang="en-IE" sz="2400" dirty="0"/>
              <a:t>Communications from political actors about their activities to their members or subscribers is exempt from obligations under the TTPA</a:t>
            </a:r>
          </a:p>
          <a:p>
            <a:pPr>
              <a:buClr>
                <a:srgbClr val="005A4D"/>
              </a:buClr>
              <a:buFont typeface="Wingdings" panose="05000000000000000000" pitchFamily="2" charset="2"/>
              <a:buChar char="Ø"/>
            </a:pPr>
            <a:r>
              <a:rPr lang="en-IE" sz="2400" dirty="0"/>
              <a:t>This will includes newsletters, etc.</a:t>
            </a:r>
          </a:p>
          <a:p>
            <a:pPr>
              <a:buClr>
                <a:srgbClr val="005A4D"/>
              </a:buClr>
              <a:buFont typeface="Wingdings" panose="05000000000000000000" pitchFamily="2" charset="2"/>
              <a:buChar char="Ø"/>
            </a:pPr>
            <a:r>
              <a:rPr lang="en-IE" sz="2400" dirty="0"/>
              <a:t>Must be based on subscriber data</a:t>
            </a:r>
          </a:p>
          <a:p>
            <a:pPr marL="0" indent="0">
              <a:buClr>
                <a:srgbClr val="005A4D"/>
              </a:buClr>
              <a:buNone/>
            </a:pPr>
            <a:endParaRPr lang="en-IE" sz="2400" dirty="0"/>
          </a:p>
          <a:p>
            <a:pPr marL="0" indent="0">
              <a:buClr>
                <a:srgbClr val="005A4D"/>
              </a:buClr>
              <a:buNone/>
            </a:pPr>
            <a:endParaRPr lang="en-IE" sz="2400" dirty="0"/>
          </a:p>
        </p:txBody>
      </p:sp>
    </p:spTree>
    <p:extLst>
      <p:ext uri="{BB962C8B-B14F-4D97-AF65-F5344CB8AC3E}">
        <p14:creationId xmlns:p14="http://schemas.microsoft.com/office/powerpoint/2010/main" val="945593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Text A 1</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21799" y="6266202"/>
            <a:ext cx="1440000" cy="453679"/>
          </a:xfrm>
          <a:prstGeom prst="rect">
            <a:avLst/>
          </a:prstGeom>
        </p:spPr>
      </p:pic>
      <p:sp>
        <p:nvSpPr>
          <p:cNvPr id="5" name="Title 1"/>
          <p:cNvSpPr txBox="1">
            <a:spLocks/>
          </p:cNvSpPr>
          <p:nvPr/>
        </p:nvSpPr>
        <p:spPr>
          <a:xfrm>
            <a:off x="677334" y="975358"/>
            <a:ext cx="8596668" cy="807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800" b="1" i="0" u="sng" strike="noStrike" kern="1200" cap="none" spc="0" normalizeH="0" baseline="0" noProof="0" dirty="0">
                <a:ln>
                  <a:noFill/>
                </a:ln>
                <a:solidFill>
                  <a:srgbClr val="005A4D"/>
                </a:solidFill>
                <a:effectLst/>
                <a:uLnTx/>
                <a:uFillTx/>
                <a:latin typeface="Calibri Light" panose="020F0302020204030204"/>
                <a:ea typeface="+mj-ea"/>
                <a:cs typeface="+mj-cs"/>
              </a:rPr>
              <a:t>Article 19 TTPA</a:t>
            </a:r>
          </a:p>
        </p:txBody>
      </p:sp>
      <p:sp>
        <p:nvSpPr>
          <p:cNvPr id="6" name="Content Placeholder 2"/>
          <p:cNvSpPr txBox="1">
            <a:spLocks/>
          </p:cNvSpPr>
          <p:nvPr/>
        </p:nvSpPr>
        <p:spPr>
          <a:xfrm>
            <a:off x="677334" y="1755367"/>
            <a:ext cx="9403368" cy="450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5A4D"/>
              </a:buClr>
              <a:buFont typeface="Wingdings" panose="05000000000000000000" pitchFamily="2" charset="2"/>
              <a:buChar char="Ø"/>
            </a:pPr>
            <a:r>
              <a:rPr lang="en-IE" sz="2400" dirty="0"/>
              <a:t>A number of transparency requirements now apply:</a:t>
            </a:r>
          </a:p>
          <a:p>
            <a:pPr marL="457200" indent="-457200">
              <a:buClr>
                <a:srgbClr val="005A4D"/>
              </a:buClr>
              <a:buFont typeface="+mj-lt"/>
              <a:buAutoNum type="arabicPeriod"/>
            </a:pPr>
            <a:r>
              <a:rPr lang="en-IE" sz="2400" dirty="0"/>
              <a:t>Publish an internal policy on how techniques are used</a:t>
            </a:r>
          </a:p>
          <a:p>
            <a:pPr marL="457200" indent="-457200">
              <a:buClr>
                <a:srgbClr val="005A4D"/>
              </a:buClr>
              <a:buFont typeface="+mj-lt"/>
              <a:buAutoNum type="arabicPeriod"/>
            </a:pPr>
            <a:r>
              <a:rPr lang="en-IE" sz="2400" dirty="0"/>
              <a:t>Keep records on use of techniques, mechanisms and parameters used (a register)</a:t>
            </a:r>
          </a:p>
          <a:p>
            <a:pPr marL="457200" indent="-457200">
              <a:buClr>
                <a:srgbClr val="005A4D"/>
              </a:buClr>
              <a:buFont typeface="+mj-lt"/>
              <a:buAutoNum type="arabicPeriod"/>
            </a:pPr>
            <a:r>
              <a:rPr lang="en-IE" sz="2400" dirty="0"/>
              <a:t>Provide information necessary to allow the individual concerned to understand logic involved and main parameters of techniques used, including any use of AI</a:t>
            </a:r>
          </a:p>
          <a:p>
            <a:pPr marL="457200" indent="-457200">
              <a:buClr>
                <a:srgbClr val="005A4D"/>
              </a:buClr>
              <a:buFont typeface="+mj-lt"/>
              <a:buAutoNum type="arabicPeriod"/>
            </a:pPr>
            <a:r>
              <a:rPr lang="en-IE" sz="2400" dirty="0"/>
              <a:t>Prepare annual risk assessment of use of techniques on fundamentals rights and freedoms. Results made public</a:t>
            </a:r>
          </a:p>
          <a:p>
            <a:pPr marL="457200" indent="-457200">
              <a:buClr>
                <a:srgbClr val="005A4D"/>
              </a:buClr>
              <a:buFont typeface="+mj-lt"/>
              <a:buAutoNum type="arabicPeriod"/>
            </a:pPr>
            <a:r>
              <a:rPr lang="en-IE" sz="2400" dirty="0"/>
              <a:t>Provide a reference to effective means to support exercise of rights under GDPR </a:t>
            </a:r>
          </a:p>
          <a:p>
            <a:pPr marL="0" indent="0">
              <a:buClr>
                <a:srgbClr val="005A4D"/>
              </a:buClr>
              <a:buNone/>
            </a:pPr>
            <a:endParaRPr lang="en-IE" sz="2400" dirty="0"/>
          </a:p>
          <a:p>
            <a:pPr marL="0" indent="0">
              <a:buClr>
                <a:srgbClr val="005A4D"/>
              </a:buClr>
              <a:buNone/>
            </a:pPr>
            <a:endParaRPr lang="en-IE" sz="2400" dirty="0"/>
          </a:p>
        </p:txBody>
      </p:sp>
    </p:spTree>
    <p:extLst>
      <p:ext uri="{BB962C8B-B14F-4D97-AF65-F5344CB8AC3E}">
        <p14:creationId xmlns:p14="http://schemas.microsoft.com/office/powerpoint/2010/main" val="142543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Text A 1</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21799" y="6266202"/>
            <a:ext cx="1440000" cy="453679"/>
          </a:xfrm>
          <a:prstGeom prst="rect">
            <a:avLst/>
          </a:prstGeom>
        </p:spPr>
      </p:pic>
      <p:sp>
        <p:nvSpPr>
          <p:cNvPr id="5" name="Title 1"/>
          <p:cNvSpPr txBox="1">
            <a:spLocks/>
          </p:cNvSpPr>
          <p:nvPr/>
        </p:nvSpPr>
        <p:spPr>
          <a:xfrm>
            <a:off x="677334" y="975358"/>
            <a:ext cx="8596668" cy="807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800" b="1" i="0" u="sng" strike="noStrike" kern="1200" cap="none" spc="0" normalizeH="0" baseline="0" noProof="0" dirty="0">
                <a:ln>
                  <a:noFill/>
                </a:ln>
                <a:solidFill>
                  <a:srgbClr val="005A4D"/>
                </a:solidFill>
                <a:effectLst/>
                <a:uLnTx/>
                <a:uFillTx/>
                <a:latin typeface="Calibri Light" panose="020F0302020204030204"/>
                <a:ea typeface="+mj-ea"/>
                <a:cs typeface="+mj-cs"/>
              </a:rPr>
              <a:t>Article 19 TTPA – </a:t>
            </a:r>
            <a:r>
              <a:rPr lang="en-IE" sz="2800" b="1" u="sng" dirty="0">
                <a:solidFill>
                  <a:srgbClr val="005A4D"/>
                </a:solidFill>
                <a:latin typeface="Calibri Light" panose="020F0302020204030204"/>
              </a:rPr>
              <a:t>register</a:t>
            </a:r>
            <a:r>
              <a:rPr kumimoji="0" lang="en-IE" sz="2800" b="1" i="0" u="sng" strike="noStrike" kern="1200" cap="none" spc="0" normalizeH="0" baseline="0" noProof="0" dirty="0">
                <a:ln>
                  <a:noFill/>
                </a:ln>
                <a:solidFill>
                  <a:srgbClr val="005A4D"/>
                </a:solidFill>
                <a:effectLst/>
                <a:uLnTx/>
                <a:uFillTx/>
                <a:latin typeface="Calibri Light" panose="020F0302020204030204"/>
                <a:ea typeface="+mj-ea"/>
                <a:cs typeface="+mj-cs"/>
              </a:rPr>
              <a:t> on parameters, techniques used</a:t>
            </a:r>
          </a:p>
        </p:txBody>
      </p:sp>
      <p:sp>
        <p:nvSpPr>
          <p:cNvPr id="6" name="Content Placeholder 2"/>
          <p:cNvSpPr txBox="1">
            <a:spLocks/>
          </p:cNvSpPr>
          <p:nvPr/>
        </p:nvSpPr>
        <p:spPr>
          <a:xfrm>
            <a:off x="677334" y="1755367"/>
            <a:ext cx="9403368" cy="450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5A4D"/>
              </a:buClr>
              <a:buFont typeface="Wingdings" panose="05000000000000000000" pitchFamily="2" charset="2"/>
              <a:buChar char="Ø"/>
            </a:pPr>
            <a:r>
              <a:rPr lang="en-IE" sz="2400" dirty="0"/>
              <a:t>Supplementary information to what is already provided by the internal policy:</a:t>
            </a:r>
          </a:p>
          <a:p>
            <a:pPr marL="457200" indent="-457200">
              <a:buClr>
                <a:srgbClr val="005A4D"/>
              </a:buClr>
              <a:buFont typeface="+mj-lt"/>
              <a:buAutoNum type="arabicPeriod"/>
            </a:pPr>
            <a:r>
              <a:rPr lang="en-IE" sz="2400" dirty="0"/>
              <a:t>Specific groups of recipients targeted, including </a:t>
            </a:r>
            <a:r>
              <a:rPr lang="en-IE" sz="2400" i="1" dirty="0"/>
              <a:t>parameters used to determine recipients</a:t>
            </a:r>
          </a:p>
          <a:p>
            <a:pPr marL="457200" indent="-457200">
              <a:buClr>
                <a:srgbClr val="005A4D"/>
              </a:buClr>
              <a:buFont typeface="+mj-lt"/>
              <a:buAutoNum type="arabicPeriod"/>
            </a:pPr>
            <a:r>
              <a:rPr lang="en-IE" sz="2400" dirty="0"/>
              <a:t>Categories of data used </a:t>
            </a:r>
          </a:p>
          <a:p>
            <a:pPr marL="457200" indent="-457200">
              <a:buClr>
                <a:srgbClr val="005A4D"/>
              </a:buClr>
              <a:buFont typeface="+mj-lt"/>
              <a:buAutoNum type="arabicPeriod"/>
            </a:pPr>
            <a:r>
              <a:rPr lang="en-IE" sz="2400" dirty="0"/>
              <a:t>Targeting goals, mechanisms, and logic including inclusion and exclusion parameters. Reasons for choosing parameters</a:t>
            </a:r>
          </a:p>
          <a:p>
            <a:pPr marL="457200" indent="-457200">
              <a:buClr>
                <a:srgbClr val="005A4D"/>
              </a:buClr>
              <a:buFont typeface="+mj-lt"/>
              <a:buAutoNum type="arabicPeriod"/>
            </a:pPr>
            <a:r>
              <a:rPr lang="en-IE" sz="2400" dirty="0"/>
              <a:t>Meaningful information on use of AI in targeting</a:t>
            </a:r>
          </a:p>
          <a:p>
            <a:pPr marL="457200" indent="-457200">
              <a:buClr>
                <a:srgbClr val="005A4D"/>
              </a:buClr>
              <a:buFont typeface="+mj-lt"/>
              <a:buAutoNum type="arabicPeriod"/>
            </a:pPr>
            <a:r>
              <a:rPr lang="en-IE" sz="2400" dirty="0"/>
              <a:t>Period of dissemination of an ad and number of individuals disseminated to </a:t>
            </a:r>
          </a:p>
          <a:p>
            <a:pPr marL="457200" indent="-457200">
              <a:buClr>
                <a:srgbClr val="005A4D"/>
              </a:buClr>
              <a:buFont typeface="+mj-lt"/>
              <a:buAutoNum type="arabicPeriod"/>
            </a:pPr>
            <a:r>
              <a:rPr lang="en-IE" sz="2400" dirty="0"/>
              <a:t>Link to internal policy, which can be easily retrieved</a:t>
            </a:r>
          </a:p>
          <a:p>
            <a:pPr marL="457200" indent="-457200">
              <a:buClr>
                <a:srgbClr val="005A4D"/>
              </a:buClr>
              <a:buFont typeface="+mj-lt"/>
              <a:buAutoNum type="arabicPeriod"/>
            </a:pPr>
            <a:endParaRPr lang="en-IE" sz="2400" dirty="0"/>
          </a:p>
          <a:p>
            <a:pPr>
              <a:buClr>
                <a:srgbClr val="005A4D"/>
              </a:buClr>
              <a:buFont typeface="Wingdings" panose="05000000000000000000" pitchFamily="2" charset="2"/>
              <a:buChar char="Ø"/>
            </a:pPr>
            <a:endParaRPr lang="en-IE" sz="2400" dirty="0"/>
          </a:p>
          <a:p>
            <a:pPr marL="0" indent="0">
              <a:buClr>
                <a:srgbClr val="005A4D"/>
              </a:buClr>
              <a:buNone/>
            </a:pPr>
            <a:endParaRPr lang="en-IE" sz="2400" dirty="0"/>
          </a:p>
          <a:p>
            <a:pPr marL="0" indent="0">
              <a:buClr>
                <a:srgbClr val="005A4D"/>
              </a:buClr>
              <a:buNone/>
            </a:pPr>
            <a:endParaRPr lang="en-IE" sz="2400" dirty="0"/>
          </a:p>
        </p:txBody>
      </p:sp>
    </p:spTree>
    <p:extLst>
      <p:ext uri="{BB962C8B-B14F-4D97-AF65-F5344CB8AC3E}">
        <p14:creationId xmlns:p14="http://schemas.microsoft.com/office/powerpoint/2010/main" val="3383040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Text A 1</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21799" y="6266202"/>
            <a:ext cx="1440000" cy="453679"/>
          </a:xfrm>
          <a:prstGeom prst="rect">
            <a:avLst/>
          </a:prstGeom>
        </p:spPr>
      </p:pic>
      <p:sp>
        <p:nvSpPr>
          <p:cNvPr id="5" name="Title 1"/>
          <p:cNvSpPr txBox="1">
            <a:spLocks/>
          </p:cNvSpPr>
          <p:nvPr/>
        </p:nvSpPr>
        <p:spPr>
          <a:xfrm>
            <a:off x="677334" y="975358"/>
            <a:ext cx="8596668" cy="807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800" b="1" i="0" u="sng" strike="noStrike" kern="1200" cap="none" spc="0" normalizeH="0" baseline="0" noProof="0" dirty="0">
                <a:ln>
                  <a:noFill/>
                </a:ln>
                <a:solidFill>
                  <a:srgbClr val="005A4D"/>
                </a:solidFill>
                <a:effectLst/>
                <a:uLnTx/>
                <a:uFillTx/>
                <a:latin typeface="Calibri Light" panose="020F0302020204030204"/>
                <a:ea typeface="+mj-ea"/>
                <a:cs typeface="+mj-cs"/>
              </a:rPr>
              <a:t>Article 19 TTPA – </a:t>
            </a:r>
            <a:r>
              <a:rPr lang="en-IE" sz="2800" b="1" u="sng" dirty="0">
                <a:solidFill>
                  <a:srgbClr val="005A4D"/>
                </a:solidFill>
                <a:latin typeface="Calibri Light" panose="020F0302020204030204"/>
              </a:rPr>
              <a:t>data subjects’ rights</a:t>
            </a:r>
            <a:endParaRPr kumimoji="0" lang="en-IE" sz="2800" b="1" i="0" u="sng" strike="noStrike" kern="1200" cap="none" spc="0" normalizeH="0" baseline="0" noProof="0" dirty="0">
              <a:ln>
                <a:noFill/>
              </a:ln>
              <a:solidFill>
                <a:srgbClr val="005A4D"/>
              </a:solidFill>
              <a:effectLst/>
              <a:uLnTx/>
              <a:uFillTx/>
              <a:latin typeface="Calibri Light" panose="020F0302020204030204"/>
              <a:ea typeface="+mj-ea"/>
              <a:cs typeface="+mj-cs"/>
            </a:endParaRPr>
          </a:p>
        </p:txBody>
      </p:sp>
      <p:sp>
        <p:nvSpPr>
          <p:cNvPr id="6" name="Content Placeholder 2"/>
          <p:cNvSpPr txBox="1">
            <a:spLocks/>
          </p:cNvSpPr>
          <p:nvPr/>
        </p:nvSpPr>
        <p:spPr>
          <a:xfrm>
            <a:off x="677334" y="1755367"/>
            <a:ext cx="9403368" cy="450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5A4D"/>
              </a:buClr>
              <a:buFont typeface="Wingdings" panose="05000000000000000000" pitchFamily="2" charset="2"/>
              <a:buChar char="Ø"/>
            </a:pPr>
            <a:r>
              <a:rPr lang="en-IE" sz="2400" dirty="0"/>
              <a:t>Must ensure data subjects can easily and effectively exercise their rights under the GDPR</a:t>
            </a:r>
          </a:p>
          <a:p>
            <a:pPr>
              <a:buClr>
                <a:srgbClr val="005A4D"/>
              </a:buClr>
              <a:buFont typeface="Wingdings" panose="05000000000000000000" pitchFamily="2" charset="2"/>
              <a:buChar char="Ø"/>
            </a:pPr>
            <a:r>
              <a:rPr lang="en-IE" sz="2400" dirty="0"/>
              <a:t>TTPA places emphasis on the right to object to processing, withdraw consent, and rectification</a:t>
            </a:r>
          </a:p>
          <a:p>
            <a:pPr>
              <a:buClr>
                <a:srgbClr val="005A4D"/>
              </a:buClr>
              <a:buFont typeface="Wingdings" panose="05000000000000000000" pitchFamily="2" charset="2"/>
              <a:buChar char="Ø"/>
            </a:pPr>
            <a:r>
              <a:rPr lang="en-IE" sz="2400" dirty="0"/>
              <a:t>Every political advert must include a reference to mechanisms available that support the exercise of rights</a:t>
            </a:r>
          </a:p>
          <a:p>
            <a:pPr>
              <a:buClr>
                <a:srgbClr val="005A4D"/>
              </a:buClr>
              <a:buFont typeface="Wingdings" panose="05000000000000000000" pitchFamily="2" charset="2"/>
              <a:buChar char="Ø"/>
            </a:pPr>
            <a:r>
              <a:rPr lang="en-IE" sz="2400" dirty="0"/>
              <a:t>This obligation does not apply if the information is already fully incorporated into the transparency statement </a:t>
            </a:r>
          </a:p>
          <a:p>
            <a:pPr marL="0" indent="0">
              <a:buClr>
                <a:srgbClr val="005A4D"/>
              </a:buClr>
              <a:buNone/>
            </a:pPr>
            <a:endParaRPr lang="en-IE" sz="2400" dirty="0"/>
          </a:p>
          <a:p>
            <a:pPr marL="0" indent="0">
              <a:buClr>
                <a:srgbClr val="005A4D"/>
              </a:buClr>
              <a:buNone/>
            </a:pPr>
            <a:endParaRPr lang="en-IE" sz="2400" dirty="0"/>
          </a:p>
        </p:txBody>
      </p:sp>
    </p:spTree>
    <p:extLst>
      <p:ext uri="{BB962C8B-B14F-4D97-AF65-F5344CB8AC3E}">
        <p14:creationId xmlns:p14="http://schemas.microsoft.com/office/powerpoint/2010/main" val="1887559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Text A 1</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21799" y="6266202"/>
            <a:ext cx="1440000" cy="453679"/>
          </a:xfrm>
          <a:prstGeom prst="rect">
            <a:avLst/>
          </a:prstGeom>
        </p:spPr>
      </p:pic>
      <p:sp>
        <p:nvSpPr>
          <p:cNvPr id="5" name="Title 1"/>
          <p:cNvSpPr txBox="1">
            <a:spLocks/>
          </p:cNvSpPr>
          <p:nvPr/>
        </p:nvSpPr>
        <p:spPr>
          <a:xfrm>
            <a:off x="677334" y="975358"/>
            <a:ext cx="8596668" cy="807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800" b="1" i="0" u="sng" strike="noStrike" kern="1200" cap="none" spc="0" normalizeH="0" baseline="0" noProof="0" dirty="0">
                <a:ln>
                  <a:noFill/>
                </a:ln>
                <a:solidFill>
                  <a:srgbClr val="005A4D"/>
                </a:solidFill>
                <a:effectLst/>
                <a:uLnTx/>
                <a:uFillTx/>
                <a:latin typeface="Calibri Light" panose="020F0302020204030204"/>
                <a:ea typeface="+mj-ea"/>
                <a:cs typeface="+mj-cs"/>
              </a:rPr>
              <a:t>Enforcement of the TTPA</a:t>
            </a:r>
          </a:p>
        </p:txBody>
      </p:sp>
      <p:sp>
        <p:nvSpPr>
          <p:cNvPr id="6" name="Content Placeholder 2"/>
          <p:cNvSpPr txBox="1">
            <a:spLocks/>
          </p:cNvSpPr>
          <p:nvPr/>
        </p:nvSpPr>
        <p:spPr>
          <a:xfrm>
            <a:off x="677334" y="1755367"/>
            <a:ext cx="9403368" cy="450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5A4D"/>
              </a:buClr>
              <a:buFont typeface="Wingdings" panose="05000000000000000000" pitchFamily="2" charset="2"/>
              <a:buChar char="Ø"/>
            </a:pPr>
            <a:r>
              <a:rPr lang="en-IE" sz="2400" dirty="0"/>
              <a:t>When monitoring Articles 18 and 19, the DPC’s powers under the GDPR apply (not the TTPA):</a:t>
            </a:r>
          </a:p>
          <a:p>
            <a:pPr marL="457200" indent="-457200">
              <a:buClr>
                <a:srgbClr val="005A4D"/>
              </a:buClr>
              <a:buFont typeface="+mj-lt"/>
              <a:buAutoNum type="arabicPeriod"/>
            </a:pPr>
            <a:r>
              <a:rPr lang="en-IE" sz="2400" dirty="0"/>
              <a:t>Art. 83: administrative fines of up to €10,000,000 or up to 2% total worldwide annual turnover (whichever is higher)</a:t>
            </a:r>
          </a:p>
          <a:p>
            <a:pPr marL="457200" indent="-457200">
              <a:buClr>
                <a:srgbClr val="005A4D"/>
              </a:buClr>
              <a:buFont typeface="+mj-lt"/>
              <a:buAutoNum type="arabicPeriod"/>
            </a:pPr>
            <a:r>
              <a:rPr lang="en-IE" sz="2400" dirty="0"/>
              <a:t>Part 6 Data Protection Act 2018 provides other corrective powers</a:t>
            </a:r>
            <a:endParaRPr lang="en-IE" sz="2400" i="1" dirty="0"/>
          </a:p>
          <a:p>
            <a:pPr marL="0" indent="0">
              <a:buClr>
                <a:srgbClr val="005A4D"/>
              </a:buClr>
              <a:buNone/>
            </a:pPr>
            <a:endParaRPr lang="en-IE" sz="2400" dirty="0"/>
          </a:p>
        </p:txBody>
      </p:sp>
    </p:spTree>
    <p:extLst>
      <p:ext uri="{BB962C8B-B14F-4D97-AF65-F5344CB8AC3E}">
        <p14:creationId xmlns:p14="http://schemas.microsoft.com/office/powerpoint/2010/main" val="482312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B5EC2-D84D-84EA-CE2E-72D57FA0E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329F9-F0F1-165B-127B-E797C708D130}"/>
              </a:ext>
            </a:extLst>
          </p:cNvPr>
          <p:cNvSpPr>
            <a:spLocks noGrp="1"/>
          </p:cNvSpPr>
          <p:nvPr>
            <p:ph type="title"/>
          </p:nvPr>
        </p:nvSpPr>
        <p:spPr>
          <a:xfrm>
            <a:off x="677335" y="609600"/>
            <a:ext cx="8596668" cy="870857"/>
          </a:xfrm>
        </p:spPr>
        <p:txBody>
          <a:bodyPr>
            <a:noAutofit/>
          </a:bodyPr>
          <a:lstStyle/>
          <a:p>
            <a:r>
              <a:rPr lang="en-IE" sz="3200" dirty="0"/>
              <a:t>Cross-regulatory co-operation</a:t>
            </a:r>
          </a:p>
        </p:txBody>
      </p:sp>
      <p:sp>
        <p:nvSpPr>
          <p:cNvPr id="3" name="Text Placeholder 2">
            <a:extLst>
              <a:ext uri="{FF2B5EF4-FFF2-40B4-BE49-F238E27FC236}">
                <a16:creationId xmlns:a16="http://schemas.microsoft.com/office/drawing/2014/main" id="{0FAC3518-5E4B-5059-5CFF-16FDA1706A9E}"/>
              </a:ext>
            </a:extLst>
          </p:cNvPr>
          <p:cNvSpPr>
            <a:spLocks noGrp="1"/>
          </p:cNvSpPr>
          <p:nvPr>
            <p:ph type="body" idx="1"/>
          </p:nvPr>
        </p:nvSpPr>
        <p:spPr>
          <a:xfrm>
            <a:off x="677335" y="1653309"/>
            <a:ext cx="8596668" cy="4784436"/>
          </a:xfrm>
        </p:spPr>
        <p:txBody>
          <a:bodyPr>
            <a:normAutofit/>
          </a:bodyPr>
          <a:lstStyle/>
          <a:p>
            <a:pPr algn="ctr"/>
            <a:r>
              <a:rPr lang="en-IE" dirty="0"/>
              <a:t>	</a:t>
            </a:r>
            <a:r>
              <a:rPr lang="en-IE" sz="2400" dirty="0"/>
              <a:t>The three regulators tasked with enforcement of the TTPA will work together constructively to ensure proper and robust regulation of political advertisements.</a:t>
            </a:r>
          </a:p>
          <a:p>
            <a:pPr algn="ctr"/>
            <a:r>
              <a:rPr lang="en-IE" sz="2400" dirty="0"/>
              <a:t>Co-operation agreements between the regulators will enable them to maximise consistency in performance of their respective regulatory functions</a:t>
            </a:r>
          </a:p>
        </p:txBody>
      </p:sp>
    </p:spTree>
    <p:extLst>
      <p:ext uri="{BB962C8B-B14F-4D97-AF65-F5344CB8AC3E}">
        <p14:creationId xmlns:p14="http://schemas.microsoft.com/office/powerpoint/2010/main" val="3343501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F429-ED3C-3869-165A-A96803A304A1}"/>
              </a:ext>
            </a:extLst>
          </p:cNvPr>
          <p:cNvSpPr>
            <a:spLocks noGrp="1"/>
          </p:cNvSpPr>
          <p:nvPr>
            <p:ph type="title"/>
          </p:nvPr>
        </p:nvSpPr>
        <p:spPr>
          <a:xfrm>
            <a:off x="943584" y="467937"/>
            <a:ext cx="7017992" cy="720951"/>
          </a:xfrm>
        </p:spPr>
        <p:txBody>
          <a:bodyPr>
            <a:normAutofit/>
          </a:bodyPr>
          <a:lstStyle/>
          <a:p>
            <a:r>
              <a:rPr lang="en-IE" sz="3200" dirty="0"/>
              <a:t>Conclusion</a:t>
            </a:r>
          </a:p>
        </p:txBody>
      </p:sp>
      <p:graphicFrame>
        <p:nvGraphicFramePr>
          <p:cNvPr id="5" name="TextBox 2">
            <a:extLst>
              <a:ext uri="{FF2B5EF4-FFF2-40B4-BE49-F238E27FC236}">
                <a16:creationId xmlns:a16="http://schemas.microsoft.com/office/drawing/2014/main" id="{B4639A9F-753A-3CF4-BD0A-D0DC596D5C54}"/>
              </a:ext>
            </a:extLst>
          </p:cNvPr>
          <p:cNvGraphicFramePr/>
          <p:nvPr>
            <p:extLst>
              <p:ext uri="{D42A27DB-BD31-4B8C-83A1-F6EECF244321}">
                <p14:modId xmlns:p14="http://schemas.microsoft.com/office/powerpoint/2010/main" val="1905273487"/>
              </p:ext>
            </p:extLst>
          </p:nvPr>
        </p:nvGraphicFramePr>
        <p:xfrm>
          <a:off x="1293389" y="1399235"/>
          <a:ext cx="8551002" cy="4797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0338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D7BA4-7FC2-2B6E-443E-7629CB5151B4}"/>
              </a:ext>
            </a:extLst>
          </p:cNvPr>
          <p:cNvSpPr>
            <a:spLocks noGrp="1"/>
          </p:cNvSpPr>
          <p:nvPr>
            <p:ph type="title"/>
          </p:nvPr>
        </p:nvSpPr>
        <p:spPr>
          <a:xfrm>
            <a:off x="810682" y="428625"/>
            <a:ext cx="8596667" cy="566738"/>
          </a:xfrm>
        </p:spPr>
        <p:txBody>
          <a:bodyPr/>
          <a:lstStyle/>
          <a:p>
            <a:r>
              <a:rPr lang="en-IE" dirty="0"/>
              <a:t>Determining whether an advertisement falls within scope</a:t>
            </a:r>
          </a:p>
        </p:txBody>
      </p:sp>
      <p:sp>
        <p:nvSpPr>
          <p:cNvPr id="4" name="Text Placeholder 3">
            <a:extLst>
              <a:ext uri="{FF2B5EF4-FFF2-40B4-BE49-F238E27FC236}">
                <a16:creationId xmlns:a16="http://schemas.microsoft.com/office/drawing/2014/main" id="{C9E4C354-D74E-DE3F-468E-CA14E5E3C4D2}"/>
              </a:ext>
            </a:extLst>
          </p:cNvPr>
          <p:cNvSpPr>
            <a:spLocks noGrp="1"/>
          </p:cNvSpPr>
          <p:nvPr>
            <p:ph type="body" sz="half" idx="2"/>
          </p:nvPr>
        </p:nvSpPr>
        <p:spPr>
          <a:xfrm>
            <a:off x="508972" y="1362074"/>
            <a:ext cx="7711104" cy="5067301"/>
          </a:xfrm>
        </p:spPr>
        <p:txBody>
          <a:bodyPr>
            <a:normAutofit/>
          </a:bodyPr>
          <a:lstStyle/>
          <a:p>
            <a:r>
              <a:rPr lang="en-IE" dirty="0"/>
              <a:t>Please be aware that An Coimisiún Toghcháin is not in a position to provide definitive answers to all hypothetical situations.</a:t>
            </a:r>
          </a:p>
          <a:p>
            <a:r>
              <a:rPr lang="en-IE" dirty="0"/>
              <a:t>Situations will be decided on a case by case basis. There may be similar scenarios arising where one situation is within scope and the other is not.</a:t>
            </a:r>
          </a:p>
          <a:p>
            <a:r>
              <a:rPr lang="en-IE" dirty="0"/>
              <a:t>There will be thresholds where a message not in scope can then fall within scope. This will vary depending on concepts such as:</a:t>
            </a:r>
          </a:p>
          <a:p>
            <a:pPr marL="171450" indent="-171450">
              <a:buFont typeface="Arial" panose="020B0604020202020204" pitchFamily="34" charset="0"/>
              <a:buChar char="•"/>
            </a:pPr>
            <a:r>
              <a:rPr lang="en-IE" dirty="0"/>
              <a:t>Whether a service in question is something that is ‘normally provided for remuneration’ or purely voluntary. This will vary depending on the circumstances</a:t>
            </a:r>
          </a:p>
          <a:p>
            <a:pPr marL="171450" indent="-171450">
              <a:buFont typeface="Arial" panose="020B0604020202020204" pitchFamily="34" charset="0"/>
              <a:buChar char="•"/>
            </a:pPr>
            <a:r>
              <a:rPr lang="en-IE" dirty="0"/>
              <a:t>Whether the message is a political advertisement, and the communication is determined to be:</a:t>
            </a:r>
          </a:p>
          <a:p>
            <a:pPr marL="628650" lvl="1" indent="-171450">
              <a:buFont typeface="Arial" panose="020B0604020202020204" pitchFamily="34" charset="0"/>
              <a:buChar char="•"/>
            </a:pPr>
            <a:r>
              <a:rPr lang="en-IE" dirty="0"/>
              <a:t>by, for or on behalf of a political actor and </a:t>
            </a:r>
            <a:r>
              <a:rPr lang="en-IE" i="1" dirty="0"/>
              <a:t>not</a:t>
            </a:r>
            <a:r>
              <a:rPr lang="en-IE" dirty="0"/>
              <a:t> to be purely private or purely commercial in nature, </a:t>
            </a:r>
            <a:r>
              <a:rPr lang="en-IE" i="1" dirty="0"/>
              <a:t>or</a:t>
            </a:r>
          </a:p>
          <a:p>
            <a:pPr marL="628650" lvl="1" indent="-171450">
              <a:buFont typeface="Arial" panose="020B0604020202020204" pitchFamily="34" charset="0"/>
              <a:buChar char="•"/>
            </a:pPr>
            <a:r>
              <a:rPr lang="en-IE" dirty="0"/>
              <a:t>liable </a:t>
            </a:r>
            <a:r>
              <a:rPr lang="en-IE" i="1" dirty="0"/>
              <a:t>and</a:t>
            </a:r>
            <a:r>
              <a:rPr lang="en-IE" dirty="0"/>
              <a:t> designed to influence voting behaviour.</a:t>
            </a:r>
          </a:p>
          <a:p>
            <a:pPr marL="171450" indent="-171450">
              <a:buFont typeface="Arial" panose="020B0604020202020204" pitchFamily="34" charset="0"/>
              <a:buChar char="•"/>
            </a:pPr>
            <a:r>
              <a:rPr lang="en-IE" dirty="0"/>
              <a:t>Whether the political advertisement has been </a:t>
            </a:r>
            <a:r>
              <a:rPr lang="en-IE" i="1" dirty="0"/>
              <a:t>actually</a:t>
            </a:r>
            <a:r>
              <a:rPr lang="en-IE" dirty="0"/>
              <a:t> published, delivered or disseminated the relevant political advertisement, through any medium, for remuneration by a political advertising publisher.</a:t>
            </a:r>
          </a:p>
          <a:p>
            <a:pPr marL="171450" indent="-171450">
              <a:buFont typeface="Arial" panose="020B0604020202020204" pitchFamily="34" charset="0"/>
              <a:buChar char="•"/>
            </a:pPr>
            <a:endParaRPr lang="en-IE" sz="1400" dirty="0"/>
          </a:p>
          <a:p>
            <a:pPr algn="ctr"/>
            <a:r>
              <a:rPr lang="en-IE" sz="1800" b="1" dirty="0"/>
              <a:t>If in doubt – assume the ad in question is within scope</a:t>
            </a:r>
          </a:p>
        </p:txBody>
      </p:sp>
      <p:pic>
        <p:nvPicPr>
          <p:cNvPr id="6" name="Graphic 5" descr="Questions with solid fill">
            <a:extLst>
              <a:ext uri="{FF2B5EF4-FFF2-40B4-BE49-F238E27FC236}">
                <a16:creationId xmlns:a16="http://schemas.microsoft.com/office/drawing/2014/main" id="{0D0CAA2E-D4CD-2320-DBB1-DFC3C789B5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361" y="2514600"/>
            <a:ext cx="2085975" cy="2085975"/>
          </a:xfrm>
          <a:prstGeom prst="rect">
            <a:avLst/>
          </a:prstGeom>
        </p:spPr>
      </p:pic>
    </p:spTree>
    <p:extLst>
      <p:ext uri="{BB962C8B-B14F-4D97-AF65-F5344CB8AC3E}">
        <p14:creationId xmlns:p14="http://schemas.microsoft.com/office/powerpoint/2010/main" val="1502298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E3D15-B348-FFF1-A61C-272E17123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C08A3-2343-5210-F21C-DE4079072C47}"/>
              </a:ext>
            </a:extLst>
          </p:cNvPr>
          <p:cNvSpPr>
            <a:spLocks noGrp="1"/>
          </p:cNvSpPr>
          <p:nvPr>
            <p:ph type="title" idx="4294967295"/>
          </p:nvPr>
        </p:nvSpPr>
        <p:spPr>
          <a:xfrm>
            <a:off x="6113743" y="-1610186"/>
            <a:ext cx="5710326" cy="4463889"/>
          </a:xfrm>
        </p:spPr>
        <p:txBody>
          <a:bodyPr vert="horz" lIns="91440" tIns="45720" rIns="91440" bIns="45720" rtlCol="0" anchor="ctr">
            <a:normAutofit/>
          </a:bodyPr>
          <a:lstStyle/>
          <a:p>
            <a:r>
              <a:rPr lang="en-US" sz="2800" dirty="0"/>
              <a:t>Example no.1: Christmas greetings with contact details</a:t>
            </a:r>
          </a:p>
        </p:txBody>
      </p:sp>
      <p:pic>
        <p:nvPicPr>
          <p:cNvPr id="31" name="Picture 30">
            <a:extLst>
              <a:ext uri="{FF2B5EF4-FFF2-40B4-BE49-F238E27FC236}">
                <a16:creationId xmlns:a16="http://schemas.microsoft.com/office/drawing/2014/main" id="{3DB92438-BE7B-A125-0B38-489F83BCCD8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4128" y="128402"/>
            <a:ext cx="4544333" cy="6428500"/>
          </a:xfrm>
          <a:prstGeom prst="rect">
            <a:avLst/>
          </a:prstGeom>
          <a:ln>
            <a:noFill/>
          </a:ln>
          <a:effectLst>
            <a:outerShdw blurRad="292100" dist="139700" dir="2700000" algn="tl" rotWithShape="0">
              <a:srgbClr val="333333">
                <a:alpha val="65000"/>
              </a:srgbClr>
            </a:outerShdw>
          </a:effectLst>
        </p:spPr>
      </p:pic>
      <p:sp>
        <p:nvSpPr>
          <p:cNvPr id="32" name="TextBox 31">
            <a:extLst>
              <a:ext uri="{FF2B5EF4-FFF2-40B4-BE49-F238E27FC236}">
                <a16:creationId xmlns:a16="http://schemas.microsoft.com/office/drawing/2014/main" id="{B5F71DAE-B2A7-AFBF-49EE-C47E07387412}"/>
              </a:ext>
            </a:extLst>
          </p:cNvPr>
          <p:cNvSpPr txBox="1"/>
          <p:nvPr/>
        </p:nvSpPr>
        <p:spPr>
          <a:xfrm>
            <a:off x="6513477" y="1586594"/>
            <a:ext cx="5000097" cy="2585323"/>
          </a:xfrm>
          <a:prstGeom prst="rect">
            <a:avLst/>
          </a:prstGeom>
          <a:noFill/>
        </p:spPr>
        <p:txBody>
          <a:bodyPr wrap="square" rtlCol="0">
            <a:spAutoFit/>
          </a:bodyPr>
          <a:lstStyle/>
          <a:p>
            <a:endParaRPr lang="en-US" b="1" dirty="0"/>
          </a:p>
          <a:p>
            <a:r>
              <a:rPr lang="en-US" dirty="0"/>
              <a:t>A </a:t>
            </a:r>
            <a:r>
              <a:rPr lang="en-US" dirty="0" err="1"/>
              <a:t>Councillor</a:t>
            </a:r>
            <a:r>
              <a:rPr lang="en-US" dirty="0"/>
              <a:t> is a political actor, the ad is paid for and is not private or commercial. Inclusion of the person’s name and clinic details show the ad is in the representative capacity of the </a:t>
            </a:r>
            <a:r>
              <a:rPr lang="en-US" dirty="0" err="1"/>
              <a:t>Councillor</a:t>
            </a:r>
            <a:r>
              <a:rPr lang="en-US" dirty="0"/>
              <a:t>.  For these reasons the ad is a “message” for TTPA purposes and therefore required to be labelled and have a Transparency Notice.</a:t>
            </a:r>
          </a:p>
        </p:txBody>
      </p:sp>
    </p:spTree>
    <p:extLst>
      <p:ext uri="{BB962C8B-B14F-4D97-AF65-F5344CB8AC3E}">
        <p14:creationId xmlns:p14="http://schemas.microsoft.com/office/powerpoint/2010/main" val="2653165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7A309-5741-CE6D-3C3D-60A872DECF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8EAD6-BEF3-7001-2C51-A785D7C2E41F}"/>
              </a:ext>
            </a:extLst>
          </p:cNvPr>
          <p:cNvSpPr>
            <a:spLocks noGrp="1"/>
          </p:cNvSpPr>
          <p:nvPr>
            <p:ph type="title" idx="4294967295"/>
          </p:nvPr>
        </p:nvSpPr>
        <p:spPr>
          <a:xfrm>
            <a:off x="6113743" y="-1610186"/>
            <a:ext cx="5407697" cy="4463889"/>
          </a:xfrm>
        </p:spPr>
        <p:txBody>
          <a:bodyPr vert="horz" lIns="91440" tIns="45720" rIns="91440" bIns="45720" rtlCol="0" anchor="ctr">
            <a:normAutofit/>
          </a:bodyPr>
          <a:lstStyle/>
          <a:p>
            <a:r>
              <a:rPr lang="en-IE" sz="2800" dirty="0"/>
              <a:t>Example no.2: Christmas greetings with no contact details</a:t>
            </a:r>
            <a:endParaRPr lang="en-US" sz="2800" dirty="0"/>
          </a:p>
        </p:txBody>
      </p:sp>
      <p:pic>
        <p:nvPicPr>
          <p:cNvPr id="31" name="Picture 30">
            <a:extLst>
              <a:ext uri="{FF2B5EF4-FFF2-40B4-BE49-F238E27FC236}">
                <a16:creationId xmlns:a16="http://schemas.microsoft.com/office/drawing/2014/main" id="{18C47782-1E67-6EA4-01F3-62BBE20CBF8A}"/>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1024128" y="128403"/>
            <a:ext cx="4544333" cy="6428498"/>
          </a:xfrm>
          <a:prstGeom prst="rect">
            <a:avLst/>
          </a:prstGeom>
          <a:ln>
            <a:noFill/>
          </a:ln>
          <a:effectLst>
            <a:outerShdw blurRad="292100" dist="139700" dir="2700000" algn="tl" rotWithShape="0">
              <a:srgbClr val="333333">
                <a:alpha val="65000"/>
              </a:srgbClr>
            </a:outerShdw>
          </a:effectLst>
        </p:spPr>
      </p:pic>
      <p:sp>
        <p:nvSpPr>
          <p:cNvPr id="32" name="TextBox 31">
            <a:extLst>
              <a:ext uri="{FF2B5EF4-FFF2-40B4-BE49-F238E27FC236}">
                <a16:creationId xmlns:a16="http://schemas.microsoft.com/office/drawing/2014/main" id="{9A861B85-DE57-DC15-F5C6-30EAA02836EF}"/>
              </a:ext>
            </a:extLst>
          </p:cNvPr>
          <p:cNvSpPr txBox="1"/>
          <p:nvPr/>
        </p:nvSpPr>
        <p:spPr>
          <a:xfrm>
            <a:off x="6297942" y="1655420"/>
            <a:ext cx="4612693" cy="2862322"/>
          </a:xfrm>
          <a:prstGeom prst="rect">
            <a:avLst/>
          </a:prstGeom>
          <a:noFill/>
        </p:spPr>
        <p:txBody>
          <a:bodyPr wrap="square" rtlCol="0">
            <a:spAutoFit/>
          </a:bodyPr>
          <a:lstStyle/>
          <a:p>
            <a:endParaRPr lang="en-US" dirty="0"/>
          </a:p>
          <a:p>
            <a:endParaRPr lang="en-US" dirty="0"/>
          </a:p>
          <a:p>
            <a:r>
              <a:rPr lang="en-IE" dirty="0"/>
              <a:t>A Councillor is a political actor, the ad is paid for and is not private or commercial. While there are no clinic details, the ad is still presented in the representative capacity of the Councillor.  For these reasons the ad is a “message” for TTPA purposes and therefore required to be labelled and have a Transparency Notice.</a:t>
            </a:r>
          </a:p>
        </p:txBody>
      </p:sp>
    </p:spTree>
    <p:extLst>
      <p:ext uri="{BB962C8B-B14F-4D97-AF65-F5344CB8AC3E}">
        <p14:creationId xmlns:p14="http://schemas.microsoft.com/office/powerpoint/2010/main" val="179446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 name="Straight Connector 20">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4"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5" name="Isosceles Triangle 24">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6"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7"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8"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9" name="Isosceles Triangle 28">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0" name="Isosceles Triangle 29">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useBgFill="1">
        <p:nvSpPr>
          <p:cNvPr id="32" name="Rectangle 31">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3"/>
          <p:cNvSpPr txBox="1">
            <a:spLocks/>
          </p:cNvSpPr>
          <p:nvPr/>
        </p:nvSpPr>
        <p:spPr>
          <a:xfrm>
            <a:off x="1043950" y="1179151"/>
            <a:ext cx="3300646" cy="446388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a:t>The main provisions of the TTPA</a:t>
            </a:r>
            <a:endParaRPr lang="en-US" b="1"/>
          </a:p>
        </p:txBody>
      </p:sp>
      <p:sp>
        <p:nvSpPr>
          <p:cNvPr id="34" name="Isosceles Triangle 33">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cxnSp>
        <p:nvCxnSpPr>
          <p:cNvPr id="36" name="Straight Connector 35">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978918" y="1109145"/>
            <a:ext cx="6341016" cy="4603900"/>
          </a:xfrm>
          <a:prstGeom prst="rect">
            <a:avLst/>
          </a:prstGeom>
        </p:spPr>
        <p:txBody>
          <a:bodyPr vert="horz" lIns="91440" tIns="45720" rIns="91440" bIns="45720" rtlCol="0" anchor="ctr">
            <a:normAutofit/>
          </a:bodyPr>
          <a:lstStyle/>
          <a:p>
            <a:pPr marL="342900" indent="-342900">
              <a:spcBef>
                <a:spcPts val="1000"/>
              </a:spcBef>
              <a:buClr>
                <a:schemeClr val="accent1"/>
              </a:buClr>
              <a:buSzPct val="80000"/>
              <a:buFont typeface="Wingdings 3" charset="2"/>
              <a:buChar char=""/>
            </a:pPr>
            <a:r>
              <a:rPr lang="en-US" dirty="0">
                <a:solidFill>
                  <a:schemeClr val="tx1">
                    <a:lumMod val="75000"/>
                    <a:lumOff val="25000"/>
                  </a:schemeClr>
                </a:solidFill>
              </a:rPr>
              <a:t>It creates specific transparency obligations for all parties involved in paid-for political advertising.</a:t>
            </a:r>
          </a:p>
          <a:p>
            <a:pPr marL="342900" indent="-342900">
              <a:spcBef>
                <a:spcPts val="1000"/>
              </a:spcBef>
              <a:buClr>
                <a:schemeClr val="accent1"/>
              </a:buClr>
              <a:buSzPct val="80000"/>
              <a:buFont typeface="Wingdings 3" charset="2"/>
              <a:buChar char=""/>
            </a:pPr>
            <a:r>
              <a:rPr lang="en-US" dirty="0">
                <a:solidFill>
                  <a:schemeClr val="tx1">
                    <a:lumMod val="75000"/>
                    <a:lumOff val="25000"/>
                  </a:schemeClr>
                </a:solidFill>
              </a:rPr>
              <a:t>It applies to both offline and online political advertising.</a:t>
            </a:r>
          </a:p>
          <a:p>
            <a:pPr marL="342900" indent="-342900">
              <a:spcBef>
                <a:spcPts val="1000"/>
              </a:spcBef>
              <a:buClr>
                <a:schemeClr val="accent1"/>
              </a:buClr>
              <a:buSzPct val="80000"/>
              <a:buFont typeface="Wingdings 3" charset="2"/>
              <a:buChar char=""/>
            </a:pPr>
            <a:r>
              <a:rPr lang="en-US" dirty="0">
                <a:solidFill>
                  <a:schemeClr val="tx1">
                    <a:lumMod val="75000"/>
                    <a:lumOff val="25000"/>
                  </a:schemeClr>
                </a:solidFill>
              </a:rPr>
              <a:t>Parties include:</a:t>
            </a:r>
          </a:p>
          <a:p>
            <a:pPr marL="800100" lvl="1" indent="-342900">
              <a:spcBef>
                <a:spcPts val="1000"/>
              </a:spcBef>
              <a:buClr>
                <a:schemeClr val="accent1"/>
              </a:buClr>
              <a:buSzPct val="80000"/>
              <a:buFont typeface="Wingdings 3" charset="2"/>
              <a:buChar char=""/>
            </a:pPr>
            <a:r>
              <a:rPr lang="en-US" b="1" dirty="0">
                <a:solidFill>
                  <a:schemeClr val="tx1">
                    <a:lumMod val="75000"/>
                    <a:lumOff val="25000"/>
                  </a:schemeClr>
                </a:solidFill>
              </a:rPr>
              <a:t>Sponsors</a:t>
            </a:r>
          </a:p>
          <a:p>
            <a:pPr marL="800100" lvl="1" indent="-342900">
              <a:spcBef>
                <a:spcPts val="1000"/>
              </a:spcBef>
              <a:buClr>
                <a:schemeClr val="accent1"/>
              </a:buClr>
              <a:buSzPct val="80000"/>
              <a:buFont typeface="Wingdings 3" charset="2"/>
              <a:buChar char=""/>
            </a:pPr>
            <a:r>
              <a:rPr lang="en-US" b="1" dirty="0">
                <a:solidFill>
                  <a:schemeClr val="tx1">
                    <a:lumMod val="75000"/>
                    <a:lumOff val="25000"/>
                  </a:schemeClr>
                </a:solidFill>
              </a:rPr>
              <a:t>Political advertising service providers</a:t>
            </a:r>
          </a:p>
          <a:p>
            <a:pPr marL="800100" lvl="1" indent="-342900">
              <a:spcBef>
                <a:spcPts val="1000"/>
              </a:spcBef>
              <a:buClr>
                <a:schemeClr val="accent1"/>
              </a:buClr>
              <a:buSzPct val="80000"/>
              <a:buFont typeface="Wingdings 3" charset="2"/>
              <a:buChar char=""/>
            </a:pPr>
            <a:r>
              <a:rPr lang="en-US" b="1" dirty="0">
                <a:solidFill>
                  <a:schemeClr val="tx1">
                    <a:lumMod val="75000"/>
                    <a:lumOff val="25000"/>
                  </a:schemeClr>
                </a:solidFill>
              </a:rPr>
              <a:t>Political advertising publishers</a:t>
            </a: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p:txBody>
      </p:sp>
      <p:sp>
        <p:nvSpPr>
          <p:cNvPr id="38" name="Isosceles Triangle 37">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9" name="Title 3"/>
          <p:cNvSpPr txBox="1">
            <a:spLocks/>
          </p:cNvSpPr>
          <p:nvPr/>
        </p:nvSpPr>
        <p:spPr>
          <a:xfrm>
            <a:off x="890037" y="5688120"/>
            <a:ext cx="2019782" cy="66280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E" sz="3200" b="1" dirty="0"/>
          </a:p>
        </p:txBody>
      </p:sp>
      <p:sp>
        <p:nvSpPr>
          <p:cNvPr id="11" name="Title 3"/>
          <p:cNvSpPr txBox="1">
            <a:spLocks/>
          </p:cNvSpPr>
          <p:nvPr/>
        </p:nvSpPr>
        <p:spPr>
          <a:xfrm>
            <a:off x="6393819" y="5713868"/>
            <a:ext cx="1401394" cy="66280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E" sz="3200" b="1" dirty="0"/>
          </a:p>
        </p:txBody>
      </p:sp>
      <p:sp>
        <p:nvSpPr>
          <p:cNvPr id="15" name="AutoShape 4" descr="Expert Advice Stock Illustrations – 11,858 Expert Advice Stock  Illustrations, Vectors &amp; Clipart - Dreams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2632564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EC369-74CE-5F6A-87DE-EDDD81B16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49BE6-55BF-F599-F34A-B421C2BF3F95}"/>
              </a:ext>
            </a:extLst>
          </p:cNvPr>
          <p:cNvSpPr>
            <a:spLocks noGrp="1"/>
          </p:cNvSpPr>
          <p:nvPr>
            <p:ph type="title" idx="4294967295"/>
          </p:nvPr>
        </p:nvSpPr>
        <p:spPr>
          <a:xfrm>
            <a:off x="6113743" y="-1610186"/>
            <a:ext cx="5179097" cy="4463889"/>
          </a:xfrm>
        </p:spPr>
        <p:txBody>
          <a:bodyPr vert="horz" lIns="91440" tIns="45720" rIns="91440" bIns="45720" rtlCol="0" anchor="ctr">
            <a:normAutofit/>
          </a:bodyPr>
          <a:lstStyle/>
          <a:p>
            <a:r>
              <a:rPr lang="en-IE" sz="2800" dirty="0"/>
              <a:t>Example no.3(a): leaflets printed on a home printer</a:t>
            </a:r>
            <a:endParaRPr lang="en-US" sz="2800" dirty="0"/>
          </a:p>
        </p:txBody>
      </p:sp>
      <p:pic>
        <p:nvPicPr>
          <p:cNvPr id="31" name="Picture 30">
            <a:extLst>
              <a:ext uri="{FF2B5EF4-FFF2-40B4-BE49-F238E27FC236}">
                <a16:creationId xmlns:a16="http://schemas.microsoft.com/office/drawing/2014/main" id="{3D168A9E-3D51-A46D-99DD-CFA18F226C23}"/>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1024128" y="128403"/>
            <a:ext cx="4544332" cy="6428498"/>
          </a:xfrm>
          <a:prstGeom prst="rect">
            <a:avLst/>
          </a:prstGeom>
          <a:ln>
            <a:noFill/>
          </a:ln>
          <a:effectLst>
            <a:outerShdw blurRad="292100" dist="139700" dir="2700000" algn="tl" rotWithShape="0">
              <a:srgbClr val="333333">
                <a:alpha val="65000"/>
              </a:srgbClr>
            </a:outerShdw>
          </a:effectLst>
        </p:spPr>
      </p:pic>
      <p:sp>
        <p:nvSpPr>
          <p:cNvPr id="32" name="TextBox 31">
            <a:extLst>
              <a:ext uri="{FF2B5EF4-FFF2-40B4-BE49-F238E27FC236}">
                <a16:creationId xmlns:a16="http://schemas.microsoft.com/office/drawing/2014/main" id="{9AFF71AA-9227-5160-D63D-97DEF69880AB}"/>
              </a:ext>
            </a:extLst>
          </p:cNvPr>
          <p:cNvSpPr txBox="1"/>
          <p:nvPr/>
        </p:nvSpPr>
        <p:spPr>
          <a:xfrm>
            <a:off x="6290656" y="1378964"/>
            <a:ext cx="5310702" cy="3693319"/>
          </a:xfrm>
          <a:prstGeom prst="rect">
            <a:avLst/>
          </a:prstGeom>
          <a:noFill/>
        </p:spPr>
        <p:txBody>
          <a:bodyPr wrap="square" rtlCol="0">
            <a:spAutoFit/>
          </a:bodyPr>
          <a:lstStyle/>
          <a:p>
            <a:endParaRPr lang="en-US" dirty="0"/>
          </a:p>
          <a:p>
            <a:endParaRPr lang="en-US" dirty="0"/>
          </a:p>
          <a:p>
            <a:r>
              <a:rPr lang="en-IE" dirty="0"/>
              <a:t>The representative is a political actor and the ad is not private or commercial.   </a:t>
            </a:r>
          </a:p>
          <a:p>
            <a:endParaRPr lang="en-IE" dirty="0"/>
          </a:p>
          <a:p>
            <a:r>
              <a:rPr lang="en-IE" dirty="0"/>
              <a:t>While the ad was not paid-for (home printed), as leaflets would usually be produced through a paid service this would mean such production would “normally” be a paid-for service which would make the leaflets a “message” and therefore within the scope of the TTPA and required to be labelled and have a Transparency Notice.</a:t>
            </a:r>
          </a:p>
          <a:p>
            <a:endParaRPr lang="en-IE" dirty="0"/>
          </a:p>
        </p:txBody>
      </p:sp>
    </p:spTree>
    <p:extLst>
      <p:ext uri="{BB962C8B-B14F-4D97-AF65-F5344CB8AC3E}">
        <p14:creationId xmlns:p14="http://schemas.microsoft.com/office/powerpoint/2010/main" val="618236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CBB5D-4138-4D38-329C-9043860BD4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AE2B9-FF59-916C-2AD3-3ED5083632AF}"/>
              </a:ext>
            </a:extLst>
          </p:cNvPr>
          <p:cNvSpPr>
            <a:spLocks noGrp="1"/>
          </p:cNvSpPr>
          <p:nvPr>
            <p:ph type="title" idx="4294967295"/>
          </p:nvPr>
        </p:nvSpPr>
        <p:spPr>
          <a:xfrm>
            <a:off x="6113743" y="-1610186"/>
            <a:ext cx="5179097" cy="4463889"/>
          </a:xfrm>
        </p:spPr>
        <p:txBody>
          <a:bodyPr vert="horz" lIns="91440" tIns="45720" rIns="91440" bIns="45720" rtlCol="0" anchor="ctr">
            <a:normAutofit/>
          </a:bodyPr>
          <a:lstStyle/>
          <a:p>
            <a:r>
              <a:rPr lang="en-IE" sz="2800" dirty="0"/>
              <a:t>Example no.3(a): leaflets distributed free of charge </a:t>
            </a:r>
            <a:endParaRPr lang="en-US" sz="2800" dirty="0"/>
          </a:p>
        </p:txBody>
      </p:sp>
      <p:pic>
        <p:nvPicPr>
          <p:cNvPr id="31" name="Picture 30">
            <a:extLst>
              <a:ext uri="{FF2B5EF4-FFF2-40B4-BE49-F238E27FC236}">
                <a16:creationId xmlns:a16="http://schemas.microsoft.com/office/drawing/2014/main" id="{5FE4536E-F402-E9E2-5740-9C90EEE1F0AD}"/>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1024128" y="128403"/>
            <a:ext cx="4544332" cy="6428498"/>
          </a:xfrm>
          <a:prstGeom prst="rect">
            <a:avLst/>
          </a:prstGeom>
          <a:ln>
            <a:noFill/>
          </a:ln>
          <a:effectLst>
            <a:outerShdw blurRad="292100" dist="139700" dir="2700000" algn="tl" rotWithShape="0">
              <a:srgbClr val="333333">
                <a:alpha val="65000"/>
              </a:srgbClr>
            </a:outerShdw>
          </a:effectLst>
        </p:spPr>
      </p:pic>
      <p:sp>
        <p:nvSpPr>
          <p:cNvPr id="32" name="TextBox 31">
            <a:extLst>
              <a:ext uri="{FF2B5EF4-FFF2-40B4-BE49-F238E27FC236}">
                <a16:creationId xmlns:a16="http://schemas.microsoft.com/office/drawing/2014/main" id="{AF7F446A-1587-79DE-0F4B-03C23A125896}"/>
              </a:ext>
            </a:extLst>
          </p:cNvPr>
          <p:cNvSpPr txBox="1"/>
          <p:nvPr/>
        </p:nvSpPr>
        <p:spPr>
          <a:xfrm>
            <a:off x="5993600" y="1150374"/>
            <a:ext cx="5607758" cy="3828997"/>
          </a:xfrm>
          <a:prstGeom prst="rect">
            <a:avLst/>
          </a:prstGeom>
          <a:noFill/>
        </p:spPr>
        <p:txBody>
          <a:bodyPr wrap="square" rtlCol="0">
            <a:spAutoFit/>
          </a:bodyPr>
          <a:lstStyle/>
          <a:p>
            <a:r>
              <a:rPr lang="en-US" b="1" dirty="0"/>
              <a:t>Scenario:</a:t>
            </a:r>
          </a:p>
          <a:p>
            <a:r>
              <a:rPr lang="en-IE" i="1" dirty="0"/>
              <a:t>The leaflets are distributed free of charge by local volunteers. </a:t>
            </a:r>
          </a:p>
          <a:p>
            <a:endParaRPr lang="en-US" dirty="0"/>
          </a:p>
          <a:p>
            <a:pPr>
              <a:lnSpc>
                <a:spcPct val="120000"/>
              </a:lnSpc>
            </a:pPr>
            <a:r>
              <a:rPr lang="en-IE" dirty="0"/>
              <a:t>While the distribution is not “paid-for”, as leaflets </a:t>
            </a:r>
            <a:r>
              <a:rPr lang="en-IE" b="1" dirty="0"/>
              <a:t>can</a:t>
            </a:r>
            <a:r>
              <a:rPr lang="en-IE" dirty="0"/>
              <a:t> be distributed through a paid service, such distribution would fall within the scope of the TTPA. </a:t>
            </a:r>
          </a:p>
          <a:p>
            <a:pPr>
              <a:lnSpc>
                <a:spcPct val="120000"/>
              </a:lnSpc>
            </a:pPr>
            <a:endParaRPr lang="en-IE" dirty="0"/>
          </a:p>
          <a:p>
            <a:pPr>
              <a:lnSpc>
                <a:spcPct val="120000"/>
              </a:lnSpc>
            </a:pPr>
            <a:r>
              <a:rPr lang="en-IE" dirty="0"/>
              <a:t>In this example, the political actor arranged for distribution of the leaflets which makes the political actor the publisher. This means that the leaflets remain within scope.</a:t>
            </a:r>
          </a:p>
        </p:txBody>
      </p:sp>
    </p:spTree>
    <p:extLst>
      <p:ext uri="{BB962C8B-B14F-4D97-AF65-F5344CB8AC3E}">
        <p14:creationId xmlns:p14="http://schemas.microsoft.com/office/powerpoint/2010/main" val="2103660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A8B9-4E7C-C619-8C88-52E1B065B8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82B7EB-A4C1-8B25-6847-0AB640B76E24}"/>
              </a:ext>
            </a:extLst>
          </p:cNvPr>
          <p:cNvSpPr>
            <a:spLocks noGrp="1"/>
          </p:cNvSpPr>
          <p:nvPr>
            <p:ph type="title" idx="4294967295"/>
          </p:nvPr>
        </p:nvSpPr>
        <p:spPr>
          <a:xfrm>
            <a:off x="6113743" y="-1610186"/>
            <a:ext cx="5179097" cy="4463889"/>
          </a:xfrm>
        </p:spPr>
        <p:txBody>
          <a:bodyPr vert="horz" lIns="91440" tIns="45720" rIns="91440" bIns="45720" rtlCol="0" anchor="ctr">
            <a:normAutofit/>
          </a:bodyPr>
          <a:lstStyle/>
          <a:p>
            <a:r>
              <a:rPr lang="en-IE" sz="2800" dirty="0"/>
              <a:t>Example no.3(c): leaflets posted using normal post</a:t>
            </a:r>
            <a:endParaRPr lang="en-US" sz="2800" dirty="0"/>
          </a:p>
        </p:txBody>
      </p:sp>
      <p:pic>
        <p:nvPicPr>
          <p:cNvPr id="31" name="Picture 30">
            <a:extLst>
              <a:ext uri="{FF2B5EF4-FFF2-40B4-BE49-F238E27FC236}">
                <a16:creationId xmlns:a16="http://schemas.microsoft.com/office/drawing/2014/main" id="{E980FC01-0B7C-D82F-BAF6-8A79511B5DDA}"/>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1024128" y="128403"/>
            <a:ext cx="4544332" cy="6428497"/>
          </a:xfrm>
          <a:prstGeom prst="rect">
            <a:avLst/>
          </a:prstGeom>
          <a:ln>
            <a:noFill/>
          </a:ln>
          <a:effectLst>
            <a:outerShdw blurRad="292100" dist="139700" dir="2700000" algn="tl" rotWithShape="0">
              <a:srgbClr val="333333">
                <a:alpha val="65000"/>
              </a:srgbClr>
            </a:outerShdw>
          </a:effectLst>
        </p:spPr>
      </p:pic>
      <p:sp>
        <p:nvSpPr>
          <p:cNvPr id="32" name="TextBox 31">
            <a:extLst>
              <a:ext uri="{FF2B5EF4-FFF2-40B4-BE49-F238E27FC236}">
                <a16:creationId xmlns:a16="http://schemas.microsoft.com/office/drawing/2014/main" id="{98B7A136-97EA-4B37-A473-7943E29D3F74}"/>
              </a:ext>
            </a:extLst>
          </p:cNvPr>
          <p:cNvSpPr txBox="1"/>
          <p:nvPr/>
        </p:nvSpPr>
        <p:spPr>
          <a:xfrm>
            <a:off x="6290656" y="1378964"/>
            <a:ext cx="5310702" cy="3416320"/>
          </a:xfrm>
          <a:prstGeom prst="rect">
            <a:avLst/>
          </a:prstGeom>
          <a:noFill/>
        </p:spPr>
        <p:txBody>
          <a:bodyPr wrap="square" rtlCol="0">
            <a:spAutoFit/>
          </a:bodyPr>
          <a:lstStyle/>
          <a:p>
            <a:r>
              <a:rPr lang="en-IE" b="1" dirty="0"/>
              <a:t>Scenario</a:t>
            </a:r>
            <a:r>
              <a:rPr lang="en-IE" dirty="0"/>
              <a:t>: </a:t>
            </a:r>
          </a:p>
          <a:p>
            <a:r>
              <a:rPr lang="en-IE" i="1" dirty="0"/>
              <a:t>A local elected representative produces leaflets on his home printer which are distributed by the postal service for normal postal charges.</a:t>
            </a:r>
          </a:p>
          <a:p>
            <a:endParaRPr lang="en-US" dirty="0"/>
          </a:p>
          <a:p>
            <a:r>
              <a:rPr lang="en-IE" dirty="0"/>
              <a:t>Postal charges are an ancillary service so therefore are not an advertising service. The quality and quantity of the leaflets will determine if they are a ‘political advertisement’ (as to whether they meet the test of ‘normally provided for remuneration’). </a:t>
            </a:r>
          </a:p>
          <a:p>
            <a:endParaRPr lang="en-IE" dirty="0"/>
          </a:p>
        </p:txBody>
      </p:sp>
    </p:spTree>
    <p:extLst>
      <p:ext uri="{BB962C8B-B14F-4D97-AF65-F5344CB8AC3E}">
        <p14:creationId xmlns:p14="http://schemas.microsoft.com/office/powerpoint/2010/main" val="2213173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3B216-DB49-C4EF-5DF7-10982463A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0F69F5-FF38-1DDA-7BD9-2C7F1AF55A01}"/>
              </a:ext>
            </a:extLst>
          </p:cNvPr>
          <p:cNvSpPr>
            <a:spLocks noGrp="1"/>
          </p:cNvSpPr>
          <p:nvPr>
            <p:ph type="title" idx="4294967295"/>
          </p:nvPr>
        </p:nvSpPr>
        <p:spPr>
          <a:xfrm>
            <a:off x="587022" y="-1553510"/>
            <a:ext cx="10416532" cy="4463889"/>
          </a:xfrm>
        </p:spPr>
        <p:txBody>
          <a:bodyPr vert="horz" lIns="91440" tIns="45720" rIns="91440" bIns="45720" rtlCol="0" anchor="ctr">
            <a:normAutofit/>
          </a:bodyPr>
          <a:lstStyle/>
          <a:p>
            <a:r>
              <a:rPr lang="en-IE" sz="2800" dirty="0"/>
              <a:t>Example no.4: best wishes to a local organisation</a:t>
            </a:r>
            <a:endParaRPr lang="en-US" sz="2800" dirty="0"/>
          </a:p>
        </p:txBody>
      </p:sp>
      <p:pic>
        <p:nvPicPr>
          <p:cNvPr id="31" name="Picture 30">
            <a:extLst>
              <a:ext uri="{FF2B5EF4-FFF2-40B4-BE49-F238E27FC236}">
                <a16:creationId xmlns:a16="http://schemas.microsoft.com/office/drawing/2014/main" id="{0083EF8C-9484-C92B-E753-04C8EE56AB3F}"/>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01757" y="1356869"/>
            <a:ext cx="7283456" cy="5148705"/>
          </a:xfrm>
          <a:prstGeom prst="rect">
            <a:avLst/>
          </a:prstGeom>
          <a:ln>
            <a:noFill/>
          </a:ln>
          <a:effectLst>
            <a:outerShdw blurRad="292100" dist="139700" dir="2700000" algn="tl" rotWithShape="0">
              <a:srgbClr val="333333">
                <a:alpha val="65000"/>
              </a:srgbClr>
            </a:outerShdw>
          </a:effectLst>
        </p:spPr>
      </p:pic>
      <p:sp>
        <p:nvSpPr>
          <p:cNvPr id="32" name="TextBox 31">
            <a:extLst>
              <a:ext uri="{FF2B5EF4-FFF2-40B4-BE49-F238E27FC236}">
                <a16:creationId xmlns:a16="http://schemas.microsoft.com/office/drawing/2014/main" id="{A1DAC792-9D1A-9D63-3BBE-0FC8F7F684D3}"/>
              </a:ext>
            </a:extLst>
          </p:cNvPr>
          <p:cNvSpPr txBox="1"/>
          <p:nvPr/>
        </p:nvSpPr>
        <p:spPr>
          <a:xfrm>
            <a:off x="8040006" y="1356869"/>
            <a:ext cx="3324133" cy="2308324"/>
          </a:xfrm>
          <a:prstGeom prst="rect">
            <a:avLst/>
          </a:prstGeom>
          <a:noFill/>
        </p:spPr>
        <p:txBody>
          <a:bodyPr wrap="square" rtlCol="0">
            <a:spAutoFit/>
          </a:bodyPr>
          <a:lstStyle/>
          <a:p>
            <a:endParaRPr lang="en-US" dirty="0"/>
          </a:p>
          <a:p>
            <a:endParaRPr lang="en-US" dirty="0"/>
          </a:p>
          <a:p>
            <a:r>
              <a:rPr lang="en-IE" dirty="0"/>
              <a:t>As the display is paid-for by “a political actor”, and is not private or commercial in nature, it is a “message” and therefore within the scope of the TTPA. </a:t>
            </a:r>
          </a:p>
        </p:txBody>
      </p:sp>
    </p:spTree>
    <p:extLst>
      <p:ext uri="{BB962C8B-B14F-4D97-AF65-F5344CB8AC3E}">
        <p14:creationId xmlns:p14="http://schemas.microsoft.com/office/powerpoint/2010/main" val="2221837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38ADE-C41F-02AB-4F89-A130800ED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A4213-BC9A-2BCE-E950-A0AD89784139}"/>
              </a:ext>
            </a:extLst>
          </p:cNvPr>
          <p:cNvSpPr>
            <a:spLocks noGrp="1"/>
          </p:cNvSpPr>
          <p:nvPr>
            <p:ph type="title" idx="4294967295"/>
          </p:nvPr>
        </p:nvSpPr>
        <p:spPr>
          <a:xfrm>
            <a:off x="587022" y="-1553510"/>
            <a:ext cx="10416532" cy="4463889"/>
          </a:xfrm>
        </p:spPr>
        <p:txBody>
          <a:bodyPr vert="horz" lIns="91440" tIns="45720" rIns="91440" bIns="45720" rtlCol="0" anchor="ctr">
            <a:normAutofit/>
          </a:bodyPr>
          <a:lstStyle/>
          <a:p>
            <a:r>
              <a:rPr lang="en-IE" sz="2800" dirty="0"/>
              <a:t>Example no.5(a): best wishes from a public rep who also owns a business</a:t>
            </a:r>
            <a:endParaRPr lang="en-US" sz="2800" dirty="0"/>
          </a:p>
        </p:txBody>
      </p:sp>
      <p:pic>
        <p:nvPicPr>
          <p:cNvPr id="31" name="Picture 30">
            <a:extLst>
              <a:ext uri="{FF2B5EF4-FFF2-40B4-BE49-F238E27FC236}">
                <a16:creationId xmlns:a16="http://schemas.microsoft.com/office/drawing/2014/main" id="{7B851F3D-E79B-2D9E-B7C9-ABD4F41CC76F}"/>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572287" y="1201824"/>
            <a:ext cx="7230688" cy="5111403"/>
          </a:xfrm>
          <a:prstGeom prst="rect">
            <a:avLst/>
          </a:prstGeom>
          <a:ln>
            <a:noFill/>
          </a:ln>
          <a:effectLst>
            <a:outerShdw blurRad="292100" dist="139700" dir="2700000" algn="tl" rotWithShape="0">
              <a:srgbClr val="333333">
                <a:alpha val="65000"/>
              </a:srgbClr>
            </a:outerShdw>
          </a:effectLst>
        </p:spPr>
      </p:pic>
      <p:sp>
        <p:nvSpPr>
          <p:cNvPr id="32" name="TextBox 31">
            <a:extLst>
              <a:ext uri="{FF2B5EF4-FFF2-40B4-BE49-F238E27FC236}">
                <a16:creationId xmlns:a16="http://schemas.microsoft.com/office/drawing/2014/main" id="{B51665BD-C51B-125F-90E3-B9A56B39B2B0}"/>
              </a:ext>
            </a:extLst>
          </p:cNvPr>
          <p:cNvSpPr txBox="1"/>
          <p:nvPr/>
        </p:nvSpPr>
        <p:spPr>
          <a:xfrm>
            <a:off x="8040006" y="1356869"/>
            <a:ext cx="3324133" cy="4801314"/>
          </a:xfrm>
          <a:prstGeom prst="rect">
            <a:avLst/>
          </a:prstGeom>
          <a:noFill/>
        </p:spPr>
        <p:txBody>
          <a:bodyPr wrap="square" rtlCol="0">
            <a:spAutoFit/>
          </a:bodyPr>
          <a:lstStyle/>
          <a:p>
            <a:endParaRPr lang="en-US" dirty="0"/>
          </a:p>
          <a:p>
            <a:endParaRPr lang="en-US" dirty="0"/>
          </a:p>
          <a:p>
            <a:r>
              <a:rPr lang="en-IE" dirty="0"/>
              <a:t>As the display is paid-for by “a political actor”, and is not private or commercial in nature, it is a “message” and therefore within the scope of the TTPA. </a:t>
            </a:r>
          </a:p>
          <a:p>
            <a:endParaRPr lang="en-IE" dirty="0"/>
          </a:p>
          <a:p>
            <a:r>
              <a:rPr lang="en-IE" dirty="0"/>
              <a:t>Therefore it does not matter whether or not the message that has been paid for by a political actor is political in nature. This is also the case if the representative owns the billboard space.</a:t>
            </a:r>
          </a:p>
          <a:p>
            <a:endParaRPr lang="en-IE" dirty="0"/>
          </a:p>
        </p:txBody>
      </p:sp>
    </p:spTree>
    <p:extLst>
      <p:ext uri="{BB962C8B-B14F-4D97-AF65-F5344CB8AC3E}">
        <p14:creationId xmlns:p14="http://schemas.microsoft.com/office/powerpoint/2010/main" val="671864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0C255-2FDA-BAE3-15E6-DFD9B6C8D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4D6A2-3553-4816-A088-B07F7D13D8E7}"/>
              </a:ext>
            </a:extLst>
          </p:cNvPr>
          <p:cNvSpPr>
            <a:spLocks noGrp="1"/>
          </p:cNvSpPr>
          <p:nvPr>
            <p:ph type="title" idx="4294967295"/>
          </p:nvPr>
        </p:nvSpPr>
        <p:spPr>
          <a:xfrm>
            <a:off x="587022" y="-1553510"/>
            <a:ext cx="10416532" cy="4463889"/>
          </a:xfrm>
        </p:spPr>
        <p:txBody>
          <a:bodyPr vert="horz" lIns="91440" tIns="45720" rIns="91440" bIns="45720" rtlCol="0" anchor="ctr">
            <a:normAutofit/>
          </a:bodyPr>
          <a:lstStyle/>
          <a:p>
            <a:r>
              <a:rPr lang="en-IE" sz="2800" dirty="0"/>
              <a:t>Example no.5(b): business information from a public rep who also owns a business</a:t>
            </a:r>
            <a:endParaRPr lang="en-US" sz="2800" dirty="0"/>
          </a:p>
        </p:txBody>
      </p:sp>
      <p:pic>
        <p:nvPicPr>
          <p:cNvPr id="31" name="Picture 30">
            <a:extLst>
              <a:ext uri="{FF2B5EF4-FFF2-40B4-BE49-F238E27FC236}">
                <a16:creationId xmlns:a16="http://schemas.microsoft.com/office/drawing/2014/main" id="{80527C71-0BD5-A15B-DEA2-C7BB688C390B}"/>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572288" y="1201824"/>
            <a:ext cx="7230686" cy="5111403"/>
          </a:xfrm>
          <a:prstGeom prst="rect">
            <a:avLst/>
          </a:prstGeom>
          <a:ln>
            <a:noFill/>
          </a:ln>
          <a:effectLst>
            <a:outerShdw blurRad="292100" dist="139700" dir="2700000" algn="tl" rotWithShape="0">
              <a:srgbClr val="333333">
                <a:alpha val="65000"/>
              </a:srgbClr>
            </a:outerShdw>
          </a:effectLst>
        </p:spPr>
      </p:pic>
      <p:sp>
        <p:nvSpPr>
          <p:cNvPr id="32" name="TextBox 31">
            <a:extLst>
              <a:ext uri="{FF2B5EF4-FFF2-40B4-BE49-F238E27FC236}">
                <a16:creationId xmlns:a16="http://schemas.microsoft.com/office/drawing/2014/main" id="{8DB3A7FD-8276-62A3-6EAE-CE922469CB83}"/>
              </a:ext>
            </a:extLst>
          </p:cNvPr>
          <p:cNvSpPr txBox="1"/>
          <p:nvPr/>
        </p:nvSpPr>
        <p:spPr>
          <a:xfrm>
            <a:off x="8040006" y="1356869"/>
            <a:ext cx="3324133" cy="3508653"/>
          </a:xfrm>
          <a:prstGeom prst="rect">
            <a:avLst/>
          </a:prstGeom>
          <a:noFill/>
        </p:spPr>
        <p:txBody>
          <a:bodyPr wrap="square" rtlCol="0">
            <a:spAutoFit/>
          </a:bodyPr>
          <a:lstStyle/>
          <a:p>
            <a:endParaRPr lang="en-US" dirty="0"/>
          </a:p>
          <a:p>
            <a:endParaRPr lang="en-US" dirty="0"/>
          </a:p>
          <a:p>
            <a:r>
              <a:rPr lang="en-IE" dirty="0"/>
              <a:t>The sponsor is not identified as a local representative, the display, while “paid-for”, is commercial in nature and therefore excluded from the scope of the TTPA.*</a:t>
            </a:r>
          </a:p>
          <a:p>
            <a:endParaRPr lang="en-IE" dirty="0"/>
          </a:p>
          <a:p>
            <a:r>
              <a:rPr lang="en-IE" sz="1400" dirty="0"/>
              <a:t>*This could vary if the sponsor were a candidate within an election campaign period</a:t>
            </a:r>
          </a:p>
          <a:p>
            <a:endParaRPr lang="en-IE" dirty="0"/>
          </a:p>
        </p:txBody>
      </p:sp>
    </p:spTree>
    <p:extLst>
      <p:ext uri="{BB962C8B-B14F-4D97-AF65-F5344CB8AC3E}">
        <p14:creationId xmlns:p14="http://schemas.microsoft.com/office/powerpoint/2010/main" val="4255445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7FBFEF-7583-B8A2-90C0-C69FC1F704C6}"/>
              </a:ext>
            </a:extLst>
          </p:cNvPr>
          <p:cNvSpPr txBox="1"/>
          <p:nvPr/>
        </p:nvSpPr>
        <p:spPr>
          <a:xfrm>
            <a:off x="2654710" y="1005037"/>
            <a:ext cx="6096000" cy="5293757"/>
          </a:xfrm>
          <a:prstGeom prst="rect">
            <a:avLst/>
          </a:prstGeom>
          <a:noFill/>
        </p:spPr>
        <p:txBody>
          <a:bodyPr wrap="square">
            <a:spAutoFit/>
          </a:bodyPr>
          <a:lstStyle/>
          <a:p>
            <a:r>
              <a:rPr lang="en-IE" sz="3200" b="1" dirty="0"/>
              <a:t>Questions?</a:t>
            </a:r>
          </a:p>
          <a:p>
            <a:endParaRPr lang="en-IE" sz="1800" dirty="0"/>
          </a:p>
          <a:p>
            <a:endParaRPr lang="en-IE" dirty="0"/>
          </a:p>
          <a:p>
            <a:r>
              <a:rPr lang="en-IE" sz="1800" dirty="0"/>
              <a:t>Please use this webinar’s Q&amp;A function for questions now.</a:t>
            </a:r>
          </a:p>
          <a:p>
            <a:endParaRPr lang="en-IE" dirty="0"/>
          </a:p>
          <a:p>
            <a:r>
              <a:rPr lang="en-IE" sz="1800" dirty="0"/>
              <a:t>For subsequent queries to Competent Authorities, please contact:</a:t>
            </a:r>
          </a:p>
          <a:p>
            <a:endParaRPr lang="en-IE" dirty="0"/>
          </a:p>
          <a:p>
            <a:r>
              <a:rPr lang="en-IE" sz="1800" dirty="0"/>
              <a:t>An </a:t>
            </a:r>
            <a:r>
              <a:rPr lang="en-IE" sz="1800" dirty="0" err="1"/>
              <a:t>Coimisiún</a:t>
            </a:r>
            <a:r>
              <a:rPr lang="en-IE" sz="1800" dirty="0"/>
              <a:t> </a:t>
            </a:r>
            <a:r>
              <a:rPr lang="en-IE" sz="1800" dirty="0" err="1"/>
              <a:t>Toghcháin</a:t>
            </a:r>
            <a:r>
              <a:rPr lang="en-IE" sz="1800" dirty="0"/>
              <a:t>: </a:t>
            </a:r>
            <a:r>
              <a:rPr lang="en-IE" sz="1800" dirty="0">
                <a:hlinkClick r:id="rId3"/>
              </a:rPr>
              <a:t>politicaladvertising@electoralcommission.ie</a:t>
            </a:r>
            <a:endParaRPr lang="en-IE" sz="1800" dirty="0"/>
          </a:p>
          <a:p>
            <a:endParaRPr lang="en-IE" sz="1800" dirty="0"/>
          </a:p>
          <a:p>
            <a:r>
              <a:rPr lang="en-IE" dirty="0"/>
              <a:t>Data Protection Commission:</a:t>
            </a:r>
          </a:p>
          <a:p>
            <a:r>
              <a:rPr lang="en-IE" dirty="0">
                <a:hlinkClick r:id="rId4"/>
              </a:rPr>
              <a:t>DPCTTPA@dataprotection</a:t>
            </a:r>
            <a:r>
              <a:rPr lang="en-IE">
                <a:hlinkClick r:id="rId4"/>
              </a:rPr>
              <a:t>.ie</a:t>
            </a:r>
            <a:endParaRPr lang="en-IE"/>
          </a:p>
          <a:p>
            <a:endParaRPr lang="en-IE" dirty="0"/>
          </a:p>
          <a:p>
            <a:r>
              <a:rPr lang="en-IE" dirty="0" err="1"/>
              <a:t>Coimisiún</a:t>
            </a:r>
            <a:r>
              <a:rPr lang="en-IE" dirty="0"/>
              <a:t> </a:t>
            </a:r>
            <a:r>
              <a:rPr lang="en-IE" dirty="0" err="1"/>
              <a:t>na</a:t>
            </a:r>
            <a:r>
              <a:rPr lang="en-IE" dirty="0"/>
              <a:t> </a:t>
            </a:r>
            <a:r>
              <a:rPr lang="en-IE" dirty="0" err="1"/>
              <a:t>Meán</a:t>
            </a:r>
            <a:r>
              <a:rPr lang="en-IE" dirty="0"/>
              <a:t>:</a:t>
            </a:r>
          </a:p>
          <a:p>
            <a:r>
              <a:rPr lang="en-IE" dirty="0">
                <a:hlinkClick r:id="rId5"/>
              </a:rPr>
              <a:t>TTPA@CnaM.ie</a:t>
            </a:r>
            <a:endParaRPr lang="en-IE" dirty="0"/>
          </a:p>
          <a:p>
            <a:pPr marL="342900" indent="-342900">
              <a:buFont typeface="Arial" panose="020B0604020202020204" pitchFamily="34" charset="0"/>
              <a:buChar char="•"/>
            </a:pPr>
            <a:endParaRPr lang="en-IE" dirty="0"/>
          </a:p>
          <a:p>
            <a:r>
              <a:rPr lang="en-IE" dirty="0"/>
              <a:t> </a:t>
            </a:r>
          </a:p>
        </p:txBody>
      </p:sp>
    </p:spTree>
    <p:extLst>
      <p:ext uri="{BB962C8B-B14F-4D97-AF65-F5344CB8AC3E}">
        <p14:creationId xmlns:p14="http://schemas.microsoft.com/office/powerpoint/2010/main" val="365022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611694-D3A6-ED75-964F-B7D63D1BDF9F}"/>
            </a:ext>
          </a:extLst>
        </p:cNvPr>
        <p:cNvGrpSpPr/>
        <p:nvPr/>
      </p:nvGrpSpPr>
      <p:grpSpPr>
        <a:xfrm>
          <a:off x="0" y="0"/>
          <a:ext cx="0" cy="0"/>
          <a:chOff x="0" y="0"/>
          <a:chExt cx="0" cy="0"/>
        </a:xfrm>
      </p:grpSpPr>
      <p:grpSp>
        <p:nvGrpSpPr>
          <p:cNvPr id="54" name="Group 5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5" name="Straight Connector 5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5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59" name="Isosceles Triangle 5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6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6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6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63" name="Isosceles Triangle 6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64" name="Isosceles Triangle 6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p:nvSpPr>
          <p:cNvPr id="2" name="Title 3">
            <a:extLst>
              <a:ext uri="{FF2B5EF4-FFF2-40B4-BE49-F238E27FC236}">
                <a16:creationId xmlns:a16="http://schemas.microsoft.com/office/drawing/2014/main" id="{9AB1B41E-56D2-75F4-CB5B-1E699A9EDF8F}"/>
              </a:ext>
            </a:extLst>
          </p:cNvPr>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a:t>What is political advertising?</a:t>
            </a:r>
          </a:p>
        </p:txBody>
      </p:sp>
      <p:sp>
        <p:nvSpPr>
          <p:cNvPr id="3" name="Rectangle 2">
            <a:extLst>
              <a:ext uri="{FF2B5EF4-FFF2-40B4-BE49-F238E27FC236}">
                <a16:creationId xmlns:a16="http://schemas.microsoft.com/office/drawing/2014/main" id="{AB4E053E-20C4-26A3-083F-ADAFA31DDE97}"/>
              </a:ext>
            </a:extLst>
          </p:cNvPr>
          <p:cNvSpPr/>
          <p:nvPr/>
        </p:nvSpPr>
        <p:spPr>
          <a:xfrm>
            <a:off x="509231" y="1619251"/>
            <a:ext cx="5881414" cy="4422112"/>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dirty="0">
                <a:solidFill>
                  <a:schemeClr val="tx1">
                    <a:lumMod val="75000"/>
                    <a:lumOff val="25000"/>
                  </a:schemeClr>
                </a:solidFill>
              </a:rPr>
              <a:t>Political advertising is defined in the TTPA as “</a:t>
            </a:r>
            <a:r>
              <a:rPr lang="en-US" i="1" dirty="0">
                <a:solidFill>
                  <a:schemeClr val="tx1">
                    <a:lumMod val="75000"/>
                    <a:lumOff val="25000"/>
                  </a:schemeClr>
                </a:solidFill>
              </a:rPr>
              <a:t>the preparation, placement, promotion, publication, delivery or dissemination, by any means, of a message, normally provided for remuneration or through in-house activities or as part of a political advertising campaign: </a:t>
            </a:r>
          </a:p>
          <a:p>
            <a:pPr marL="342900" indent="-342900">
              <a:lnSpc>
                <a:spcPct val="90000"/>
              </a:lnSpc>
              <a:spcBef>
                <a:spcPts val="1000"/>
              </a:spcBef>
              <a:buClr>
                <a:schemeClr val="accent1"/>
              </a:buClr>
              <a:buSzPct val="80000"/>
              <a:buFont typeface="Wingdings 3" charset="2"/>
              <a:buChar char=""/>
            </a:pPr>
            <a:r>
              <a:rPr lang="en-US" i="1" dirty="0">
                <a:solidFill>
                  <a:schemeClr val="tx1">
                    <a:lumMod val="75000"/>
                    <a:lumOff val="25000"/>
                  </a:schemeClr>
                </a:solidFill>
              </a:rPr>
              <a:t>(a) by, for or on behalf of a political actor, unless it is of a purely private or a purely commercial nature; or </a:t>
            </a:r>
          </a:p>
          <a:p>
            <a:pPr marL="342900" indent="-342900">
              <a:lnSpc>
                <a:spcPct val="90000"/>
              </a:lnSpc>
              <a:spcBef>
                <a:spcPts val="1000"/>
              </a:spcBef>
              <a:buClr>
                <a:schemeClr val="accent1"/>
              </a:buClr>
              <a:buSzPct val="80000"/>
              <a:buFont typeface="Wingdings 3" charset="2"/>
              <a:buChar char=""/>
            </a:pPr>
            <a:r>
              <a:rPr lang="en-US" i="1" dirty="0">
                <a:solidFill>
                  <a:schemeClr val="tx1">
                    <a:lumMod val="75000"/>
                    <a:lumOff val="25000"/>
                  </a:schemeClr>
                </a:solidFill>
              </a:rPr>
              <a:t>(b) which is liable and designed to influence the outcome of an election or referendum, voting </a:t>
            </a:r>
            <a:r>
              <a:rPr lang="en-US" i="1" dirty="0" err="1">
                <a:solidFill>
                  <a:schemeClr val="tx1">
                    <a:lumMod val="75000"/>
                    <a:lumOff val="25000"/>
                  </a:schemeClr>
                </a:solidFill>
              </a:rPr>
              <a:t>behaviour</a:t>
            </a:r>
            <a:r>
              <a:rPr lang="en-US" i="1" dirty="0">
                <a:solidFill>
                  <a:schemeClr val="tx1">
                    <a:lumMod val="75000"/>
                    <a:lumOff val="25000"/>
                  </a:schemeClr>
                </a:solidFill>
              </a:rPr>
              <a:t> or a legislative or regulatory process, at Union, national, regional or local level.</a:t>
            </a:r>
            <a:endParaRPr lang="en-US" dirty="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pPr>
            <a:endParaRPr lang="en-US"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dirty="0">
                <a:solidFill>
                  <a:schemeClr val="tx1">
                    <a:lumMod val="75000"/>
                    <a:lumOff val="25000"/>
                  </a:schemeClr>
                </a:solidFill>
              </a:rPr>
              <a:t>Illustrative examples of political advertisements that are covered by the TTPA are </a:t>
            </a:r>
            <a:r>
              <a:rPr lang="en-US" sz="2000" dirty="0">
                <a:solidFill>
                  <a:schemeClr val="tx1">
                    <a:lumMod val="75000"/>
                    <a:lumOff val="25000"/>
                  </a:schemeClr>
                </a:solidFill>
              </a:rPr>
              <a:t>provided</a:t>
            </a:r>
            <a:r>
              <a:rPr lang="en-US" dirty="0">
                <a:solidFill>
                  <a:schemeClr val="tx1">
                    <a:lumMod val="75000"/>
                    <a:lumOff val="25000"/>
                  </a:schemeClr>
                </a:solidFill>
              </a:rPr>
              <a:t> as guidance in this presentation.</a:t>
            </a:r>
          </a:p>
        </p:txBody>
      </p:sp>
      <p:pic>
        <p:nvPicPr>
          <p:cNvPr id="17" name="Picture 16" descr="Different coloured question marks">
            <a:extLst>
              <a:ext uri="{FF2B5EF4-FFF2-40B4-BE49-F238E27FC236}">
                <a16:creationId xmlns:a16="http://schemas.microsoft.com/office/drawing/2014/main" id="{6879660A-8A02-DFDA-C1CD-881F757F5FF8}"/>
              </a:ext>
            </a:extLst>
          </p:cNvPr>
          <p:cNvPicPr>
            <a:picLocks noChangeAspect="1"/>
          </p:cNvPicPr>
          <p:nvPr/>
        </p:nvPicPr>
        <p:blipFill>
          <a:blip r:embed="rId2"/>
          <a:srcRect l="26440" r="27986"/>
          <a:stretch>
            <a:fillRect/>
          </a:stretch>
        </p:blipFill>
        <p:spPr>
          <a:xfrm>
            <a:off x="7267406" y="1704976"/>
            <a:ext cx="2321075" cy="3281892"/>
          </a:xfrm>
          <a:prstGeom prst="rect">
            <a:avLst/>
          </a:prstGeom>
        </p:spPr>
      </p:pic>
      <p:sp>
        <p:nvSpPr>
          <p:cNvPr id="9" name="Title 3">
            <a:extLst>
              <a:ext uri="{FF2B5EF4-FFF2-40B4-BE49-F238E27FC236}">
                <a16:creationId xmlns:a16="http://schemas.microsoft.com/office/drawing/2014/main" id="{531E4227-C0F6-99BE-C89C-CA0E20DEE713}"/>
              </a:ext>
            </a:extLst>
          </p:cNvPr>
          <p:cNvSpPr txBox="1">
            <a:spLocks/>
          </p:cNvSpPr>
          <p:nvPr/>
        </p:nvSpPr>
        <p:spPr>
          <a:xfrm>
            <a:off x="890037" y="5688120"/>
            <a:ext cx="2019782" cy="66280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E" sz="3200" b="1" dirty="0"/>
          </a:p>
        </p:txBody>
      </p:sp>
      <p:sp>
        <p:nvSpPr>
          <p:cNvPr id="11" name="Title 3">
            <a:extLst>
              <a:ext uri="{FF2B5EF4-FFF2-40B4-BE49-F238E27FC236}">
                <a16:creationId xmlns:a16="http://schemas.microsoft.com/office/drawing/2014/main" id="{DA301330-F2DC-A790-3AB0-EDA1B0AB1944}"/>
              </a:ext>
            </a:extLst>
          </p:cNvPr>
          <p:cNvSpPr txBox="1">
            <a:spLocks/>
          </p:cNvSpPr>
          <p:nvPr/>
        </p:nvSpPr>
        <p:spPr>
          <a:xfrm>
            <a:off x="6393819" y="5713868"/>
            <a:ext cx="1401394" cy="66280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E" sz="3200" b="1" dirty="0"/>
          </a:p>
        </p:txBody>
      </p:sp>
      <p:sp>
        <p:nvSpPr>
          <p:cNvPr id="15" name="AutoShape 4" descr="Expert Advice Stock Illustrations – 11,858 Expert Advice Stock  Illustrations, Vectors &amp; Clipart - Dreamstime">
            <a:extLst>
              <a:ext uri="{FF2B5EF4-FFF2-40B4-BE49-F238E27FC236}">
                <a16:creationId xmlns:a16="http://schemas.microsoft.com/office/drawing/2014/main" id="{B6E30396-01E0-EBD0-FA44-F823F153638D}"/>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295008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A82174-9AC5-A11B-1901-238C9DAA3244}"/>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 name="Straight Connector 20">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4"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5" name="Isosceles Triangle 24">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6"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7"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8"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9" name="Isosceles Triangle 28">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0" name="Isosceles Triangle 29">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useBgFill="1">
        <p:nvSpPr>
          <p:cNvPr id="32" name="Rectangle 31">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cxnSp>
        <p:nvCxnSpPr>
          <p:cNvPr id="36" name="Straight Connector 35">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Isosceles Triangle 37">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9" name="Title 3">
            <a:extLst>
              <a:ext uri="{FF2B5EF4-FFF2-40B4-BE49-F238E27FC236}">
                <a16:creationId xmlns:a16="http://schemas.microsoft.com/office/drawing/2014/main" id="{93A31FC4-BCF8-44DA-5BE8-BD9ED717ECDB}"/>
              </a:ext>
            </a:extLst>
          </p:cNvPr>
          <p:cNvSpPr txBox="1">
            <a:spLocks/>
          </p:cNvSpPr>
          <p:nvPr/>
        </p:nvSpPr>
        <p:spPr>
          <a:xfrm>
            <a:off x="890037" y="5688120"/>
            <a:ext cx="2019782" cy="66280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E" sz="3200" b="1" dirty="0"/>
          </a:p>
        </p:txBody>
      </p:sp>
      <p:sp>
        <p:nvSpPr>
          <p:cNvPr id="11" name="Title 3">
            <a:extLst>
              <a:ext uri="{FF2B5EF4-FFF2-40B4-BE49-F238E27FC236}">
                <a16:creationId xmlns:a16="http://schemas.microsoft.com/office/drawing/2014/main" id="{4EDD0AD4-81F9-266B-4B86-790F9BB01CCD}"/>
              </a:ext>
            </a:extLst>
          </p:cNvPr>
          <p:cNvSpPr txBox="1">
            <a:spLocks/>
          </p:cNvSpPr>
          <p:nvPr/>
        </p:nvSpPr>
        <p:spPr>
          <a:xfrm>
            <a:off x="6393819" y="5713868"/>
            <a:ext cx="1401394" cy="66280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E" sz="3200" b="1" dirty="0"/>
          </a:p>
        </p:txBody>
      </p:sp>
      <p:sp>
        <p:nvSpPr>
          <p:cNvPr id="15" name="AutoShape 4" descr="Expert Advice Stock Illustrations – 11,858 Expert Advice Stock  Illustrations, Vectors &amp; Clipart - Dreamstime">
            <a:extLst>
              <a:ext uri="{FF2B5EF4-FFF2-40B4-BE49-F238E27FC236}">
                <a16:creationId xmlns:a16="http://schemas.microsoft.com/office/drawing/2014/main" id="{BE3AA9ED-8DEA-5ADE-19BB-EE0EA45CD86B}"/>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5" name="Picture 4" descr="A close-up of a person's hands&#10;&#10;AI-generated content may be incorrect.">
            <a:extLst>
              <a:ext uri="{FF2B5EF4-FFF2-40B4-BE49-F238E27FC236}">
                <a16:creationId xmlns:a16="http://schemas.microsoft.com/office/drawing/2014/main" id="{2EFF4A05-31F0-D51B-289A-54DE39D2547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45272" y="0"/>
            <a:ext cx="9701455" cy="6858000"/>
          </a:xfrm>
          <a:prstGeom prst="rect">
            <a:avLst/>
          </a:prstGeom>
        </p:spPr>
      </p:pic>
    </p:spTree>
    <p:extLst>
      <p:ext uri="{BB962C8B-B14F-4D97-AF65-F5344CB8AC3E}">
        <p14:creationId xmlns:p14="http://schemas.microsoft.com/office/powerpoint/2010/main" val="52450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3CF7E1-142F-B554-AAC0-8ED9ACB4905D}"/>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051112BD-C23A-C946-8904-68B9D3D0E5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 name="Straight Connector 20">
              <a:extLst>
                <a:ext uri="{FF2B5EF4-FFF2-40B4-BE49-F238E27FC236}">
                  <a16:creationId xmlns:a16="http://schemas.microsoft.com/office/drawing/2014/main" id="{73EAE38D-622E-BA21-F1AA-E78AE0FAAC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4E061C0-D35B-CDDE-E6C7-8C7CD86059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E4A982BF-5445-F46E-045A-6761F13721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4" name="Rectangle 25">
              <a:extLst>
                <a:ext uri="{FF2B5EF4-FFF2-40B4-BE49-F238E27FC236}">
                  <a16:creationId xmlns:a16="http://schemas.microsoft.com/office/drawing/2014/main" id="{B43A2736-7791-681C-2775-2BBDB33F95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5" name="Isosceles Triangle 24">
              <a:extLst>
                <a:ext uri="{FF2B5EF4-FFF2-40B4-BE49-F238E27FC236}">
                  <a16:creationId xmlns:a16="http://schemas.microsoft.com/office/drawing/2014/main" id="{48A74D8E-EF69-45A8-DB7F-B57BA900F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6" name="Rectangle 27">
              <a:extLst>
                <a:ext uri="{FF2B5EF4-FFF2-40B4-BE49-F238E27FC236}">
                  <a16:creationId xmlns:a16="http://schemas.microsoft.com/office/drawing/2014/main" id="{B93D841E-8A31-89D9-1FB6-B721CEAEB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7" name="Rectangle 28">
              <a:extLst>
                <a:ext uri="{FF2B5EF4-FFF2-40B4-BE49-F238E27FC236}">
                  <a16:creationId xmlns:a16="http://schemas.microsoft.com/office/drawing/2014/main" id="{FA8387DB-7575-C511-E11C-52AA66C485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8" name="Rectangle 29">
              <a:extLst>
                <a:ext uri="{FF2B5EF4-FFF2-40B4-BE49-F238E27FC236}">
                  <a16:creationId xmlns:a16="http://schemas.microsoft.com/office/drawing/2014/main" id="{C7133963-7EBA-EE50-5D17-6B6B979EE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9" name="Isosceles Triangle 28">
              <a:extLst>
                <a:ext uri="{FF2B5EF4-FFF2-40B4-BE49-F238E27FC236}">
                  <a16:creationId xmlns:a16="http://schemas.microsoft.com/office/drawing/2014/main" id="{2C6DCDAB-A9A3-CB6A-E7A2-7253BFF49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0" name="Isosceles Triangle 29">
              <a:extLst>
                <a:ext uri="{FF2B5EF4-FFF2-40B4-BE49-F238E27FC236}">
                  <a16:creationId xmlns:a16="http://schemas.microsoft.com/office/drawing/2014/main" id="{D49406D8-12BA-08E4-B0BD-BFB787C70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useBgFill="1">
        <p:nvSpPr>
          <p:cNvPr id="32" name="Rectangle 31">
            <a:extLst>
              <a:ext uri="{FF2B5EF4-FFF2-40B4-BE49-F238E27FC236}">
                <a16:creationId xmlns:a16="http://schemas.microsoft.com/office/drawing/2014/main" id="{739EFF03-1ADE-A147-56AA-3F9C03B6E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3">
            <a:extLst>
              <a:ext uri="{FF2B5EF4-FFF2-40B4-BE49-F238E27FC236}">
                <a16:creationId xmlns:a16="http://schemas.microsoft.com/office/drawing/2014/main" id="{D231B447-095A-00AB-C80A-FF0C7D26F958}"/>
              </a:ext>
            </a:extLst>
          </p:cNvPr>
          <p:cNvSpPr txBox="1">
            <a:spLocks/>
          </p:cNvSpPr>
          <p:nvPr/>
        </p:nvSpPr>
        <p:spPr>
          <a:xfrm>
            <a:off x="1043950" y="1179151"/>
            <a:ext cx="3300646" cy="446388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a:t>Exclusions from the definition</a:t>
            </a:r>
          </a:p>
        </p:txBody>
      </p:sp>
      <p:sp>
        <p:nvSpPr>
          <p:cNvPr id="34" name="Isosceles Triangle 33">
            <a:extLst>
              <a:ext uri="{FF2B5EF4-FFF2-40B4-BE49-F238E27FC236}">
                <a16:creationId xmlns:a16="http://schemas.microsoft.com/office/drawing/2014/main" id="{A5F8FB6E-3168-20C2-8FC5-44EC57540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cxnSp>
        <p:nvCxnSpPr>
          <p:cNvPr id="36" name="Straight Connector 35">
            <a:extLst>
              <a:ext uri="{FF2B5EF4-FFF2-40B4-BE49-F238E27FC236}">
                <a16:creationId xmlns:a16="http://schemas.microsoft.com/office/drawing/2014/main" id="{24F5C5BE-B9DA-89D8-CBA4-0E41A95D66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52D2BFE-0601-FCFD-9686-4021B84434CC}"/>
              </a:ext>
            </a:extLst>
          </p:cNvPr>
          <p:cNvSpPr/>
          <p:nvPr/>
        </p:nvSpPr>
        <p:spPr>
          <a:xfrm>
            <a:off x="4978918" y="1109145"/>
            <a:ext cx="6341016" cy="4603900"/>
          </a:xfrm>
          <a:prstGeom prst="rect">
            <a:avLst/>
          </a:prstGeom>
        </p:spPr>
        <p:txBody>
          <a:bodyPr vert="horz" lIns="91440" tIns="45720" rIns="91440" bIns="45720" rtlCol="0" anchor="ctr">
            <a:normAutofit/>
          </a:bodyPr>
          <a:lstStyle/>
          <a:p>
            <a:pPr marL="342900" indent="-342900">
              <a:lnSpc>
                <a:spcPct val="90000"/>
              </a:lnSpc>
              <a:spcBef>
                <a:spcPts val="1000"/>
              </a:spcBef>
              <a:buClr>
                <a:schemeClr val="accent1"/>
              </a:buClr>
              <a:buSzPct val="80000"/>
              <a:buFont typeface="Wingdings 3" charset="2"/>
              <a:buChar char=""/>
            </a:pPr>
            <a:endParaRPr lang="en-US" sz="17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rPr>
              <a:t>Exclusions: the following types of communications are excluded from the definition of political advertising under the TTPA: </a:t>
            </a:r>
          </a:p>
          <a:p>
            <a:pPr>
              <a:lnSpc>
                <a:spcPct val="90000"/>
              </a:lnSpc>
              <a:spcBef>
                <a:spcPts val="1000"/>
              </a:spcBef>
              <a:buClr>
                <a:schemeClr val="accent1"/>
              </a:buClr>
              <a:buSzPct val="80000"/>
              <a:buFont typeface="Wingdings 3" charset="2"/>
              <a:buChar char=""/>
            </a:pPr>
            <a:endParaRPr lang="en-US" sz="1700" dirty="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rPr>
              <a:t>messages from official sources that are not designed to influence voter preferences, e.g. on the </a:t>
            </a:r>
            <a:r>
              <a:rPr lang="en-US" sz="1700" dirty="0" err="1">
                <a:solidFill>
                  <a:schemeClr val="tx1">
                    <a:lumMod val="75000"/>
                    <a:lumOff val="25000"/>
                  </a:schemeClr>
                </a:solidFill>
              </a:rPr>
              <a:t>organisation</a:t>
            </a:r>
            <a:r>
              <a:rPr lang="en-US" sz="1700" dirty="0">
                <a:solidFill>
                  <a:schemeClr val="tx1">
                    <a:lumMod val="75000"/>
                    <a:lumOff val="25000"/>
                  </a:schemeClr>
                </a:solidFill>
              </a:rPr>
              <a:t> of electoral events, confirmation of candidates, or messages encouraging people to vote; and</a:t>
            </a:r>
          </a:p>
          <a:p>
            <a:pPr marL="342900" indent="-342900">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rPr>
              <a:t>presenting candidates in specified public spaces or in the media which is explicitly provided for by law and allocated free of charge, while ensuring equal treatment of candidates.</a:t>
            </a:r>
          </a:p>
          <a:p>
            <a:pPr>
              <a:lnSpc>
                <a:spcPct val="90000"/>
              </a:lnSpc>
              <a:spcBef>
                <a:spcPts val="1000"/>
              </a:spcBef>
              <a:buClr>
                <a:schemeClr val="accent1"/>
              </a:buClr>
              <a:buSzPct val="80000"/>
              <a:buFont typeface="Wingdings 3" charset="2"/>
              <a:buChar char=""/>
            </a:pPr>
            <a:endParaRPr lang="en-US" sz="17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1700" i="1" dirty="0">
                <a:solidFill>
                  <a:schemeClr val="tx1">
                    <a:lumMod val="75000"/>
                    <a:lumOff val="25000"/>
                  </a:schemeClr>
                </a:solidFill>
              </a:rPr>
              <a:t>E.g.: An </a:t>
            </a:r>
            <a:r>
              <a:rPr lang="en-US" sz="1700" i="1" dirty="0" err="1">
                <a:solidFill>
                  <a:schemeClr val="tx1">
                    <a:lumMod val="75000"/>
                    <a:lumOff val="25000"/>
                  </a:schemeClr>
                </a:solidFill>
              </a:rPr>
              <a:t>Coimisiún</a:t>
            </a:r>
            <a:r>
              <a:rPr lang="en-US" sz="1700" i="1" dirty="0">
                <a:solidFill>
                  <a:schemeClr val="tx1">
                    <a:lumMod val="75000"/>
                    <a:lumOff val="25000"/>
                  </a:schemeClr>
                </a:solidFill>
              </a:rPr>
              <a:t> Toghcháin advertising campaigns for electoral events</a:t>
            </a:r>
            <a:r>
              <a:rPr lang="en-US" sz="1700" dirty="0">
                <a:solidFill>
                  <a:schemeClr val="tx1">
                    <a:lumMod val="75000"/>
                    <a:lumOff val="25000"/>
                  </a:schemeClr>
                </a:solidFill>
              </a:rPr>
              <a:t>.</a:t>
            </a:r>
          </a:p>
        </p:txBody>
      </p:sp>
      <p:sp>
        <p:nvSpPr>
          <p:cNvPr id="38" name="Isosceles Triangle 37">
            <a:extLst>
              <a:ext uri="{FF2B5EF4-FFF2-40B4-BE49-F238E27FC236}">
                <a16:creationId xmlns:a16="http://schemas.microsoft.com/office/drawing/2014/main" id="{771586C6-4259-31B9-47AC-26A222AD1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9" name="Title 3">
            <a:extLst>
              <a:ext uri="{FF2B5EF4-FFF2-40B4-BE49-F238E27FC236}">
                <a16:creationId xmlns:a16="http://schemas.microsoft.com/office/drawing/2014/main" id="{479E5AA3-4A8B-5FBC-D864-73BE41C97962}"/>
              </a:ext>
            </a:extLst>
          </p:cNvPr>
          <p:cNvSpPr txBox="1">
            <a:spLocks/>
          </p:cNvSpPr>
          <p:nvPr/>
        </p:nvSpPr>
        <p:spPr>
          <a:xfrm>
            <a:off x="890037" y="5688120"/>
            <a:ext cx="2019782" cy="66280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E" sz="3200" b="1" dirty="0"/>
          </a:p>
        </p:txBody>
      </p:sp>
      <p:sp>
        <p:nvSpPr>
          <p:cNvPr id="11" name="Title 3">
            <a:extLst>
              <a:ext uri="{FF2B5EF4-FFF2-40B4-BE49-F238E27FC236}">
                <a16:creationId xmlns:a16="http://schemas.microsoft.com/office/drawing/2014/main" id="{FE406C64-4ABD-E797-D396-FD4E8509EEA6}"/>
              </a:ext>
            </a:extLst>
          </p:cNvPr>
          <p:cNvSpPr txBox="1">
            <a:spLocks/>
          </p:cNvSpPr>
          <p:nvPr/>
        </p:nvSpPr>
        <p:spPr>
          <a:xfrm>
            <a:off x="6393819" y="5713868"/>
            <a:ext cx="1401394" cy="66280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E" sz="3200" b="1" dirty="0"/>
          </a:p>
        </p:txBody>
      </p:sp>
      <p:sp>
        <p:nvSpPr>
          <p:cNvPr id="15" name="AutoShape 4" descr="Expert Advice Stock Illustrations – 11,858 Expert Advice Stock  Illustrations, Vectors &amp; Clipart - Dreamstime">
            <a:extLst>
              <a:ext uri="{FF2B5EF4-FFF2-40B4-BE49-F238E27FC236}">
                <a16:creationId xmlns:a16="http://schemas.microsoft.com/office/drawing/2014/main" id="{2FD4785E-E5A0-F91F-FB10-B03DA637ECE8}"/>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269235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useBgFill="1">
        <p:nvSpPr>
          <p:cNvPr id="7" name="Rectangle 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vert="horz" lIns="91440" tIns="45720" rIns="91440" bIns="45720" rtlCol="0" anchor="t">
            <a:normAutofit/>
          </a:bodyPr>
          <a:lstStyle/>
          <a:p>
            <a:pPr>
              <a:lnSpc>
                <a:spcPct val="90000"/>
              </a:lnSpc>
            </a:pPr>
            <a:r>
              <a:rPr lang="en-US" sz="3600" dirty="0"/>
              <a:t>Definitions</a:t>
            </a:r>
          </a:p>
        </p:txBody>
      </p:sp>
      <p:sp>
        <p:nvSpPr>
          <p:cNvPr id="8" name="Isosceles Triangle 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0" name="Isosceles Triangle 1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aphicFrame>
        <p:nvGraphicFramePr>
          <p:cNvPr id="22" name="Text Placeholder 2">
            <a:extLst>
              <a:ext uri="{FF2B5EF4-FFF2-40B4-BE49-F238E27FC236}">
                <a16:creationId xmlns:a16="http://schemas.microsoft.com/office/drawing/2014/main" id="{B8B250BA-77C2-DB7E-006B-AD88E3EC27E2}"/>
              </a:ext>
            </a:extLst>
          </p:cNvPr>
          <p:cNvGraphicFramePr/>
          <p:nvPr>
            <p:extLst>
              <p:ext uri="{D42A27DB-BD31-4B8C-83A1-F6EECF244321}">
                <p14:modId xmlns:p14="http://schemas.microsoft.com/office/powerpoint/2010/main" val="6410654"/>
              </p:ext>
            </p:extLst>
          </p:nvPr>
        </p:nvGraphicFramePr>
        <p:xfrm>
          <a:off x="1300731" y="1387248"/>
          <a:ext cx="10183696" cy="4794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984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9F8B54-1B3F-63A1-821E-4443CC3D7580}"/>
              </a:ext>
            </a:extLst>
          </p:cNvPr>
          <p:cNvSpPr>
            <a:spLocks noGrp="1"/>
          </p:cNvSpPr>
          <p:nvPr>
            <p:ph type="title"/>
          </p:nvPr>
        </p:nvSpPr>
        <p:spPr>
          <a:xfrm>
            <a:off x="1286933" y="609601"/>
            <a:ext cx="10197494" cy="522968"/>
          </a:xfrm>
        </p:spPr>
        <p:txBody>
          <a:bodyPr vert="horz" lIns="91440" tIns="45720" rIns="91440" bIns="45720" rtlCol="0" anchor="t">
            <a:normAutofit fontScale="90000"/>
          </a:bodyPr>
          <a:lstStyle/>
          <a:p>
            <a:pPr>
              <a:lnSpc>
                <a:spcPct val="90000"/>
              </a:lnSpc>
            </a:pPr>
            <a:r>
              <a:rPr lang="en-US" sz="3600" dirty="0"/>
              <a:t>Definitions – other services</a:t>
            </a:r>
          </a:p>
        </p:txBody>
      </p:sp>
      <p:sp>
        <p:nvSpPr>
          <p:cNvPr id="23" name="Isosceles Triangle 2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5" name="Isosceles Triangle 2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aphicFrame>
        <p:nvGraphicFramePr>
          <p:cNvPr id="5" name="Text Placeholder 2">
            <a:extLst>
              <a:ext uri="{FF2B5EF4-FFF2-40B4-BE49-F238E27FC236}">
                <a16:creationId xmlns:a16="http://schemas.microsoft.com/office/drawing/2014/main" id="{5B93A90A-D8A3-F6EC-2C67-5F891B74A6BC}"/>
              </a:ext>
            </a:extLst>
          </p:cNvPr>
          <p:cNvGraphicFramePr/>
          <p:nvPr>
            <p:extLst>
              <p:ext uri="{D42A27DB-BD31-4B8C-83A1-F6EECF244321}">
                <p14:modId xmlns:p14="http://schemas.microsoft.com/office/powerpoint/2010/main" val="2199337606"/>
              </p:ext>
            </p:extLst>
          </p:nvPr>
        </p:nvGraphicFramePr>
        <p:xfrm>
          <a:off x="1286933" y="1295400"/>
          <a:ext cx="10197494" cy="4746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29084"/>
      </p:ext>
    </p:extLst>
  </p:cSld>
  <p:clrMapOvr>
    <a:masterClrMapping/>
  </p:clrMapOvr>
</p:sld>
</file>

<file path=ppt/theme/theme1.xml><?xml version="1.0" encoding="utf-8"?>
<a:theme xmlns:a="http://schemas.openxmlformats.org/drawingml/2006/main" name="Facet">
  <a:themeElements>
    <a:clrScheme name="Electoral Commission">
      <a:dk1>
        <a:sysClr val="windowText" lastClr="000000"/>
      </a:dk1>
      <a:lt1>
        <a:sysClr val="window" lastClr="FFFFFF"/>
      </a:lt1>
      <a:dk2>
        <a:srgbClr val="44546A"/>
      </a:dk2>
      <a:lt2>
        <a:srgbClr val="E7E6E6"/>
      </a:lt2>
      <a:accent1>
        <a:srgbClr val="004F9F"/>
      </a:accent1>
      <a:accent2>
        <a:srgbClr val="E8AD00"/>
      </a:accent2>
      <a:accent3>
        <a:srgbClr val="0092A0"/>
      </a:accent3>
      <a:accent4>
        <a:srgbClr val="EC6839"/>
      </a:accent4>
      <a:accent5>
        <a:srgbClr val="00A9DB"/>
      </a:accent5>
      <a:accent6>
        <a:srgbClr val="94C35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Document" ma:contentTypeID="0x0101000BC94875665D404BB1351B53C41FD2C000C19829D369D20F408894D6F6BD6F56DD" ma:contentTypeVersion="91" ma:contentTypeDescription="" ma:contentTypeScope="" ma:versionID="839207a8cb9088594ad27151bc7f6d04">
  <xsd:schema xmlns:xsd="http://www.w3.org/2001/XMLSchema" xmlns:xs="http://www.w3.org/2001/XMLSchema" xmlns:p="http://schemas.microsoft.com/office/2006/metadata/properties" xmlns:ns2="28e963cc-88f2-4f7b-8317-4363f11e0155" targetNamespace="http://schemas.microsoft.com/office/2006/metadata/properties" ma:root="true" ma:fieldsID="f928abd63fbcc007844136478c7cb04f" ns2:_="">
    <xsd:import namespace="28e963cc-88f2-4f7b-8317-4363f11e0155"/>
    <xsd:element name="properties">
      <xsd:complexType>
        <xsd:sequence>
          <xsd:element name="documentManagement">
            <xsd:complexType>
              <xsd:all>
                <xsd:element ref="ns2:_vti_ItemDeclaredRecord" minOccurs="0"/>
                <xsd:element ref="ns2:eDocs_FileStatus"/>
                <xsd:element ref="ns2:eDocs_eFileName" minOccurs="0"/>
                <xsd:element ref="ns2:TaxCatchAll" minOccurs="0"/>
                <xsd:element ref="ns2:TaxCatchAllLabel" minOccurs="0"/>
                <xsd:element ref="ns2:h1f8bb4843d6459a8b809123185593c7" minOccurs="0"/>
                <xsd:element ref="ns2:nb1b8a72855341e18dd75ce464e281f2" minOccurs="0"/>
                <xsd:element ref="ns2:m02c691f3efa402dab5cbaa8c240a9e7" minOccurs="0"/>
                <xsd:element ref="ns2:mbbd3fafa5ab4e5eb8a6a5e099cef439" minOccurs="0"/>
                <xsd:element ref="ns2:fbaa881fc4ae443f9fdafbdd527793d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963cc-88f2-4f7b-8317-4363f11e0155" elementFormDefault="qualified">
    <xsd:import namespace="http://schemas.microsoft.com/office/2006/documentManagement/types"/>
    <xsd:import namespace="http://schemas.microsoft.com/office/infopath/2007/PartnerControls"/>
    <xsd:element name="_vti_ItemDeclaredRecord" ma:index="2" nillable="true" ma:displayName="Declared Record" ma:hidden="true" ma:internalName="_vti_ItemDeclaredRecord">
      <xsd:simpleType>
        <xsd:restriction base="dms:DateTime"/>
      </xsd:simpleType>
    </xsd:element>
    <xsd:element name="eDocs_FileStatus" ma:index="5" ma:displayName="Status" ma:default="Live" ma:format="Dropdown" ma:indexed="true" ma:internalName="eDocs_FileStatus">
      <xsd:simpleType>
        <xsd:restriction base="dms:Choice">
          <xsd:enumeration value="Live"/>
          <xsd:enumeration value="Archived"/>
          <xsd:enumeration value="PendingLive"/>
          <xsd:enumeration value="PendingArchived"/>
          <xsd:enumeration value="Cancelled"/>
          <xsd:enumeration value="SentToNationalArchives"/>
        </xsd:restriction>
      </xsd:simpleType>
    </xsd:element>
    <xsd:element name="eDocs_eFileName" ma:index="8" nillable="true" ma:displayName="eFile Reference" ma:indexed="true" ma:internalName="eDocs_eFileName" ma:readOnly="false">
      <xsd:simpleType>
        <xsd:restriction base="dms:Text"/>
      </xsd:simpleType>
    </xsd:element>
    <xsd:element name="TaxCatchAll" ma:index="9" nillable="true" ma:displayName="Taxonomy Catch All Column" ma:hidden="true" ma:list="{16e9d3c0-25da-458f-90d2-d53b2870ac30}" ma:internalName="TaxCatchAll" ma:showField="CatchAllData" ma:web="28e963cc-88f2-4f7b-8317-4363f11e015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6e9d3c0-25da-458f-90d2-d53b2870ac30}" ma:internalName="TaxCatchAllLabel" ma:readOnly="true" ma:showField="CatchAllDataLabel" ma:web="28e963cc-88f2-4f7b-8317-4363f11e0155">
      <xsd:complexType>
        <xsd:complexContent>
          <xsd:extension base="dms:MultiChoiceLookup">
            <xsd:sequence>
              <xsd:element name="Value" type="dms:Lookup" maxOccurs="unbounded" minOccurs="0" nillable="true"/>
            </xsd:sequence>
          </xsd:extension>
        </xsd:complexContent>
      </xsd:complexType>
    </xsd:element>
    <xsd:element name="h1f8bb4843d6459a8b809123185593c7" ma:index="13" nillable="true" ma:taxonomy="true" ma:internalName="h1f8bb4843d6459a8b809123185593c7" ma:taxonomyFieldName="eDocs_Series" ma:displayName="Series" ma:readOnly="false" ma:default="-1;#040|ae741da1-d70a-45ed-bdfd-8cc367a5ac0a" ma:fieldId="{11f8bb48-43d6-459a-8b80-9123185593c7}" ma:sspId="a262b1ce-3ba9-4ed1-b2c4-0afe6189c361" ma:termSetId="ce628de8-22c4-472e-b355-bb3a0dc6cdf6" ma:anchorId="00000000-0000-0000-0000-000000000000" ma:open="false" ma:isKeyword="false">
      <xsd:complexType>
        <xsd:sequence>
          <xsd:element ref="pc:Terms" minOccurs="0" maxOccurs="1"/>
        </xsd:sequence>
      </xsd:complexType>
    </xsd:element>
    <xsd:element name="nb1b8a72855341e18dd75ce464e281f2" ma:index="15" nillable="true" ma:taxonomy="true" ma:internalName="nb1b8a72855341e18dd75ce464e281f2" ma:taxonomyFieldName="eDocs_Year" ma:displayName="Year" ma:readOnly="false" ma:fieldId="{7b1b8a72-8553-41e1-8dd7-5ce464e281f2}" ma:sspId="a262b1ce-3ba9-4ed1-b2c4-0afe6189c361" ma:termSetId="9e7c5a13-eb4f-45a2-9850-e7ca475edcb0" ma:anchorId="00000000-0000-0000-0000-000000000000" ma:open="false" ma:isKeyword="false">
      <xsd:complexType>
        <xsd:sequence>
          <xsd:element ref="pc:Terms" minOccurs="0" maxOccurs="1"/>
        </xsd:sequence>
      </xsd:complexType>
    </xsd:element>
    <xsd:element name="m02c691f3efa402dab5cbaa8c240a9e7" ma:index="18" nillable="true" ma:taxonomy="true" ma:internalName="m02c691f3efa402dab5cbaa8c240a9e7" ma:taxonomyFieldName="eDocs_FileTopics" ma:displayName="File Topics" ma:readOnly="false" ma:fieldId="{602c691f-3efa-402d-ab5c-baa8c240a9e7}" ma:taxonomyMulti="true" ma:sspId="a262b1ce-3ba9-4ed1-b2c4-0afe6189c361" ma:termSetId="b078cf18-8e09-4739-821b-c5d37bfdcaa3" ma:anchorId="00000000-0000-0000-0000-000000000000" ma:open="false" ma:isKeyword="false">
      <xsd:complexType>
        <xsd:sequence>
          <xsd:element ref="pc:Terms" minOccurs="0" maxOccurs="1"/>
        </xsd:sequence>
      </xsd:complexType>
    </xsd:element>
    <xsd:element name="mbbd3fafa5ab4e5eb8a6a5e099cef439" ma:index="20" nillable="true" ma:taxonomy="true" ma:internalName="mbbd3fafa5ab4e5eb8a6a5e099cef439" ma:taxonomyFieldName="eDocs_SecurityClassification" ma:displayName="Security Classification" ma:readOnly="false" ma:default="-1;#Unclassified|85253a02-d239-4f6c-897f-b3c1807baee2" ma:fieldId="{6bbd3faf-a5ab-4e5e-b8a6-a5e099cef439}" ma:sspId="a262b1ce-3ba9-4ed1-b2c4-0afe6189c361" ma:termSetId="3e25b108-95e2-4f34-b0c1-f816337d144c" ma:anchorId="00000000-0000-0000-0000-000000000000" ma:open="false" ma:isKeyword="false">
      <xsd:complexType>
        <xsd:sequence>
          <xsd:element ref="pc:Terms" minOccurs="0" maxOccurs="1"/>
        </xsd:sequence>
      </xsd:complexType>
    </xsd:element>
    <xsd:element name="fbaa881fc4ae443f9fdafbdd527793df" ma:index="22" nillable="true" ma:taxonomy="true" ma:internalName="fbaa881fc4ae443f9fdafbdd527793df" ma:taxonomyFieldName="eDocs_DocumentTopics" ma:displayName="Document Topics" ma:fieldId="{fbaa881f-c4ae-443f-9fda-fbdd527793df}" ma:taxonomyMulti="true" ma:sspId="a262b1ce-3ba9-4ed1-b2c4-0afe6189c361" ma:termSetId="b078cf18-8e09-4739-821b-c5d37bfdcaa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8e963cc-88f2-4f7b-8317-4363f11e0155">
      <Value>6</Value>
      <Value>5</Value>
      <Value>4</Value>
      <Value>2</Value>
      <Value>1</Value>
    </TaxCatchAll>
    <_vti_ItemDeclaredRecord xmlns="28e963cc-88f2-4f7b-8317-4363f11e0155" xsi:nil="true"/>
    <fbaa881fc4ae443f9fdafbdd527793df xmlns="28e963cc-88f2-4f7b-8317-4363f11e0155">
      <Terms xmlns="http://schemas.microsoft.com/office/infopath/2007/PartnerControls"/>
    </fbaa881fc4ae443f9fdafbdd527793df>
    <mbbd3fafa5ab4e5eb8a6a5e099cef439 xmlns="28e963cc-88f2-4f7b-8317-4363f11e0155">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85253a02-d239-4f6c-897f-b3c1807baee2</TermId>
        </TermInfo>
      </Terms>
    </mbbd3fafa5ab4e5eb8a6a5e099cef439>
    <eDocs_eFileName xmlns="28e963cc-88f2-4f7b-8317-4363f11e0155">ELC041-002-2025</eDocs_eFileName>
    <h1f8bb4843d6459a8b809123185593c7 xmlns="28e963cc-88f2-4f7b-8317-4363f11e0155">
      <Terms xmlns="http://schemas.microsoft.com/office/infopath/2007/PartnerControls">
        <TermInfo xmlns="http://schemas.microsoft.com/office/infopath/2007/PartnerControls">
          <TermName xmlns="http://schemas.microsoft.com/office/infopath/2007/PartnerControls">041</TermName>
          <TermId xmlns="http://schemas.microsoft.com/office/infopath/2007/PartnerControls">67775383-5376-4d1f-9b85-daa8075d778c</TermId>
        </TermInfo>
      </Terms>
    </h1f8bb4843d6459a8b809123185593c7>
    <m02c691f3efa402dab5cbaa8c240a9e7 xmlns="28e963cc-88f2-4f7b-8317-4363f11e0155">
      <Terms xmlns="http://schemas.microsoft.com/office/infopath/2007/PartnerControls">
        <TermInfo xmlns="http://schemas.microsoft.com/office/infopath/2007/PartnerControls">
          <TermName xmlns="http://schemas.microsoft.com/office/infopath/2007/PartnerControls">Advertising</TermName>
          <TermId xmlns="http://schemas.microsoft.com/office/infopath/2007/PartnerControls">12b7d900-d7c7-4c50-8eca-d563b0f178b5</TermId>
        </TermInfo>
        <TermInfo xmlns="http://schemas.microsoft.com/office/infopath/2007/PartnerControls">
          <TermName xmlns="http://schemas.microsoft.com/office/infopath/2007/PartnerControls">#Legislation</TermName>
          <TermId xmlns="http://schemas.microsoft.com/office/infopath/2007/PartnerControls">380c03d5-eceb-4ac1-a5a2-a8f89b97e145</TermId>
        </TermInfo>
      </Terms>
    </m02c691f3efa402dab5cbaa8c240a9e7>
    <eDocs_FileStatus xmlns="28e963cc-88f2-4f7b-8317-4363f11e0155">Live</eDocs_FileStatus>
    <nb1b8a72855341e18dd75ce464e281f2 xmlns="28e963cc-88f2-4f7b-8317-4363f11e0155">
      <Terms xmlns="http://schemas.microsoft.com/office/infopath/2007/PartnerControls">
        <TermInfo xmlns="http://schemas.microsoft.com/office/infopath/2007/PartnerControls">
          <TermName xmlns="http://schemas.microsoft.com/office/infopath/2007/PartnerControls">2025</TermName>
          <TermId xmlns="http://schemas.microsoft.com/office/infopath/2007/PartnerControls">f481652e-73ae-4172-8455-6b1e4f5d79af</TermId>
        </TermInfo>
      </Terms>
    </nb1b8a72855341e18dd75ce464e281f2>
  </documentManagement>
</p:properties>
</file>

<file path=customXml/itemProps1.xml><?xml version="1.0" encoding="utf-8"?>
<ds:datastoreItem xmlns:ds="http://schemas.openxmlformats.org/officeDocument/2006/customXml" ds:itemID="{455EC70B-3596-495D-BCDF-81F68898A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e963cc-88f2-4f7b-8317-4363f11e0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F49076-582C-412A-A0EC-72E75FA4F6D2}">
  <ds:schemaRefs>
    <ds:schemaRef ds:uri="http://schemas.microsoft.com/sharepoint/v3/contenttype/forms"/>
  </ds:schemaRefs>
</ds:datastoreItem>
</file>

<file path=customXml/itemProps3.xml><?xml version="1.0" encoding="utf-8"?>
<ds:datastoreItem xmlns:ds="http://schemas.openxmlformats.org/officeDocument/2006/customXml" ds:itemID="{C37DC325-8D8C-4E69-BDE6-CBB65C4F5B13}">
  <ds:schemaRefs>
    <ds:schemaRef ds:uri="http://schemas.openxmlformats.org/package/2006/metadata/core-properties"/>
    <ds:schemaRef ds:uri="28e963cc-88f2-4f7b-8317-4363f11e0155"/>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12144</TotalTime>
  <Words>4519</Words>
  <Application>Microsoft Office PowerPoint</Application>
  <PresentationFormat>Widescreen</PresentationFormat>
  <Paragraphs>305</Paragraphs>
  <Slides>46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Wingdings</vt:lpstr>
      <vt:lpstr>Wingdings 3</vt:lpstr>
      <vt:lpstr>Facet</vt:lpstr>
      <vt:lpstr>PowerPoint Presentation</vt:lpstr>
      <vt:lpstr>PowerPoint Presentation</vt:lpstr>
      <vt:lpstr>Introduction</vt:lpstr>
      <vt:lpstr>PowerPoint Presentation</vt:lpstr>
      <vt:lpstr>PowerPoint Presentation</vt:lpstr>
      <vt:lpstr>PowerPoint Presentation</vt:lpstr>
      <vt:lpstr>PowerPoint Presentation</vt:lpstr>
      <vt:lpstr>Definitions</vt:lpstr>
      <vt:lpstr>Definitions – other services</vt:lpstr>
      <vt:lpstr>Obligations on - Sponsors</vt:lpstr>
      <vt:lpstr>Obligations on - Providers</vt:lpstr>
      <vt:lpstr>Obligations on - Publishers</vt:lpstr>
      <vt:lpstr>Transparency Notices </vt:lpstr>
      <vt:lpstr>Transparency Notices</vt:lpstr>
      <vt:lpstr>Transparency Notices – Obligations on publishers</vt:lpstr>
      <vt:lpstr>Obligations on Publishers where ads are  non-compliant</vt:lpstr>
      <vt:lpstr>Regulatory powers under the TTPA</vt:lpstr>
      <vt:lpstr>Possible sanctions under the TTPA</vt:lpstr>
      <vt:lpstr>Assignment of regulatory responsibilities per S.I. 474/2025</vt:lpstr>
      <vt:lpstr>Implementation of regulatory responsibilities: An Coimisiún Toghcháin (ACT) </vt:lpstr>
      <vt:lpstr>Implementation of regulatory responsibilities: Coimisiún na Meán</vt:lpstr>
      <vt:lpstr>Lower third 1</vt:lpstr>
      <vt:lpstr>Text A 1</vt:lpstr>
      <vt:lpstr>Text A 1</vt:lpstr>
      <vt:lpstr>Text A 1</vt:lpstr>
      <vt:lpstr>Text A 1</vt:lpstr>
      <vt:lpstr>Text A 1</vt:lpstr>
      <vt:lpstr>Text A 1</vt:lpstr>
      <vt:lpstr>Text A 1</vt:lpstr>
      <vt:lpstr>Text A 1</vt:lpstr>
      <vt:lpstr>Text A 1</vt:lpstr>
      <vt:lpstr>Text A 1</vt:lpstr>
      <vt:lpstr>Text A 1</vt:lpstr>
      <vt:lpstr>Text A 1</vt:lpstr>
      <vt:lpstr>Cross-regulatory co-operation</vt:lpstr>
      <vt:lpstr>Conclusion</vt:lpstr>
      <vt:lpstr>Determining whether an advertisement falls within scope</vt:lpstr>
      <vt:lpstr>Example no.1: Christmas greetings with contact details</vt:lpstr>
      <vt:lpstr>Example no.2: Christmas greetings with no contact details</vt:lpstr>
      <vt:lpstr>Example no.3(a): leaflets printed on a home printer</vt:lpstr>
      <vt:lpstr>Example no.3(a): leaflets distributed free of charge </vt:lpstr>
      <vt:lpstr>Example no.3(c): leaflets posted using normal post</vt:lpstr>
      <vt:lpstr>Example no.4: best wishes to a local organisation</vt:lpstr>
      <vt:lpstr>Example no.5(a): best wishes from a public rep who also owns a business</vt:lpstr>
      <vt:lpstr>Example no.5(b): business information from a public rep who also owns a business</vt:lpstr>
      <vt:lpstr>PowerPoint Presentation</vt:lpstr>
    </vt:vector>
  </TitlesOfParts>
  <Company>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Dawson (Housing)</dc:creator>
  <cp:lastModifiedBy>Sean Garvey (ELC)</cp:lastModifiedBy>
  <cp:revision>244</cp:revision>
  <cp:lastPrinted>2023-03-24T15:22:20Z</cp:lastPrinted>
  <dcterms:created xsi:type="dcterms:W3CDTF">2023-03-13T08:57:16Z</dcterms:created>
  <dcterms:modified xsi:type="dcterms:W3CDTF">2026-03-26T09:45:56Z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0x0101000BC94875665D404BB1351B53C41FD2C000C19829D369D20F408894D6F6BD6F56DD</vt:lpwstr>
  </property>
  <property fmtid="{D5CDD505-2E9C-101B-9397-08002B2CF9AE}" pid="3" name="eDocs_SecurityClassification">
    <vt:lpwstr>4;#Unclassified|85253a02-d239-4f6c-897f-b3c1807baee2</vt:lpwstr>
  </property>
  <property fmtid="{D5CDD505-2E9C-101B-9397-08002B2CF9AE}" pid="4" name="eDocs_Series">
    <vt:lpwstr>1;#041|67775383-5376-4d1f-9b85-daa8075d778c</vt:lpwstr>
  </property>
  <property fmtid="{D5CDD505-2E9C-101B-9397-08002B2CF9AE}" pid="5" name="eDocs_Year">
    <vt:lpwstr>2;#2025|f481652e-73ae-4172-8455-6b1e4f5d79af</vt:lpwstr>
  </property>
  <property fmtid="{D5CDD505-2E9C-101B-9397-08002B2CF9AE}" pid="6" name="eDocs_FileTopics">
    <vt:lpwstr>5;#Advertising|12b7d900-d7c7-4c50-8eca-d563b0f178b5;#6;##Legislation|380c03d5-eceb-4ac1-a5a2-a8f89b97e145</vt:lpwstr>
  </property>
  <property fmtid="{D5CDD505-2E9C-101B-9397-08002B2CF9AE}" pid="7" name="eDocs_DocumentTopics">
    <vt:lpwstr/>
  </property>
  <property fmtid="{D5CDD505-2E9C-101B-9397-08002B2CF9AE}" pid="8" name="ge25f6a3ef6f42d4865685f2a74bf8c7">
    <vt:lpwstr/>
  </property>
  <property fmtid="{D5CDD505-2E9C-101B-9397-08002B2CF9AE}" pid="9" name="eDocs_RetentionPeriodTerm">
    <vt:lpwstr/>
  </property>
</Properties>
</file>